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9.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896" r:id="rId11"/>
    <p:sldMasterId id="2147483957" r:id="rId12"/>
    <p:sldMasterId id="2147483998" r:id="rId13"/>
  </p:sldMasterIdLst>
  <p:notesMasterIdLst>
    <p:notesMasterId r:id="rId52"/>
  </p:notesMasterIdLst>
  <p:sldIdLst>
    <p:sldId id="2076137812" r:id="rId14"/>
    <p:sldId id="2076137826" r:id="rId15"/>
    <p:sldId id="2076137855" r:id="rId16"/>
    <p:sldId id="2119" r:id="rId17"/>
    <p:sldId id="2120" r:id="rId18"/>
    <p:sldId id="2099" r:id="rId19"/>
    <p:sldId id="2111" r:id="rId20"/>
    <p:sldId id="2088" r:id="rId21"/>
    <p:sldId id="2100" r:id="rId22"/>
    <p:sldId id="2121" r:id="rId23"/>
    <p:sldId id="2112" r:id="rId24"/>
    <p:sldId id="2076137828" r:id="rId25"/>
    <p:sldId id="2076137813" r:id="rId26"/>
    <p:sldId id="2076137814" r:id="rId27"/>
    <p:sldId id="2076137815" r:id="rId28"/>
    <p:sldId id="2076137856" r:id="rId29"/>
    <p:sldId id="2076137857" r:id="rId30"/>
    <p:sldId id="2076137846" r:id="rId31"/>
    <p:sldId id="263" r:id="rId32"/>
    <p:sldId id="2076137823" r:id="rId33"/>
    <p:sldId id="2076137824" r:id="rId34"/>
    <p:sldId id="2076137847" r:id="rId35"/>
    <p:sldId id="2076137848" r:id="rId36"/>
    <p:sldId id="2076137849" r:id="rId37"/>
    <p:sldId id="2076137850" r:id="rId38"/>
    <p:sldId id="2076137851" r:id="rId39"/>
    <p:sldId id="2076137852" r:id="rId40"/>
    <p:sldId id="2076137853" r:id="rId41"/>
    <p:sldId id="2076137854" r:id="rId42"/>
    <p:sldId id="2076137829" r:id="rId43"/>
    <p:sldId id="2076137842" r:id="rId44"/>
    <p:sldId id="2076137841" r:id="rId45"/>
    <p:sldId id="2076137843" r:id="rId46"/>
    <p:sldId id="2076137858" r:id="rId47"/>
    <p:sldId id="2076137830" r:id="rId48"/>
    <p:sldId id="2076137837" r:id="rId49"/>
    <p:sldId id="2076137831" r:id="rId50"/>
    <p:sldId id="207613783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17F054-549D-4DD0-8985-9814A7E12D4A}">
          <p14:sldIdLst>
            <p14:sldId id="2076137812"/>
            <p14:sldId id="2076137826"/>
          </p14:sldIdLst>
        </p14:section>
        <p14:section name="Azure landing zones" id="{3AA57034-750C-43D9-A8AB-66AAF6500DEC}">
          <p14:sldIdLst>
            <p14:sldId id="2076137855"/>
            <p14:sldId id="2119"/>
            <p14:sldId id="2120"/>
            <p14:sldId id="2099"/>
            <p14:sldId id="2111"/>
            <p14:sldId id="2088"/>
            <p14:sldId id="2100"/>
            <p14:sldId id="2121"/>
            <p14:sldId id="2112"/>
          </p14:sldIdLst>
        </p14:section>
        <p14:section name="What is Enterpise-scale?" id="{92EFB706-4B7F-4B01-89C6-6567E84B1321}">
          <p14:sldIdLst>
            <p14:sldId id="2076137828"/>
            <p14:sldId id="2076137813"/>
            <p14:sldId id="2076137814"/>
            <p14:sldId id="2076137815"/>
            <p14:sldId id="2076137856"/>
            <p14:sldId id="2076137857"/>
            <p14:sldId id="2076137846"/>
            <p14:sldId id="263"/>
          </p14:sldIdLst>
        </p14:section>
        <p14:section name="Design Guidelines" id="{98CC36B8-7EF5-4127-BCEC-B3C4B81FF05C}">
          <p14:sldIdLst>
            <p14:sldId id="2076137823"/>
            <p14:sldId id="2076137824"/>
            <p14:sldId id="2076137847"/>
            <p14:sldId id="2076137848"/>
            <p14:sldId id="2076137849"/>
            <p14:sldId id="2076137850"/>
            <p14:sldId id="2076137851"/>
            <p14:sldId id="2076137852"/>
            <p14:sldId id="2076137853"/>
            <p14:sldId id="2076137854"/>
          </p14:sldIdLst>
        </p14:section>
        <p14:section name="Reference Implementation" id="{D57EAFCC-41AC-42FC-A3A2-17B75414399C}">
          <p14:sldIdLst>
            <p14:sldId id="2076137829"/>
            <p14:sldId id="2076137842"/>
            <p14:sldId id="2076137841"/>
            <p14:sldId id="2076137843"/>
            <p14:sldId id="2076137858"/>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0B6260-B5C9-0B41-AFDC-E2196CE20AB9}" v="1" dt="2021-11-23T12:46:34.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0"/>
    <p:restoredTop sz="83333" autoAdjust="0"/>
  </p:normalViewPr>
  <p:slideViewPr>
    <p:cSldViewPr snapToGrid="0">
      <p:cViewPr varScale="1">
        <p:scale>
          <a:sx n="105" d="100"/>
          <a:sy n="105" d="100"/>
        </p:scale>
        <p:origin x="16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image" Target="../media/image143.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svg"/><Relationship Id="rId2" Type="http://schemas.openxmlformats.org/officeDocument/2006/relationships/image" Target="../media/image132.svg"/><Relationship Id="rId16" Type="http://schemas.openxmlformats.org/officeDocument/2006/relationships/image" Target="../media/image145.svg"/><Relationship Id="rId1" Type="http://schemas.openxmlformats.org/officeDocument/2006/relationships/image" Target="../media/image131.png"/><Relationship Id="rId6" Type="http://schemas.openxmlformats.org/officeDocument/2006/relationships/image" Target="../media/image136.sv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21.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 Id="rId14" Type="http://schemas.openxmlformats.org/officeDocument/2006/relationships/image" Target="../media/image14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image" Target="../media/image143.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svg"/><Relationship Id="rId2" Type="http://schemas.openxmlformats.org/officeDocument/2006/relationships/image" Target="../media/image132.svg"/><Relationship Id="rId16" Type="http://schemas.openxmlformats.org/officeDocument/2006/relationships/image" Target="../media/image145.svg"/><Relationship Id="rId1" Type="http://schemas.openxmlformats.org/officeDocument/2006/relationships/image" Target="../media/image131.png"/><Relationship Id="rId6" Type="http://schemas.openxmlformats.org/officeDocument/2006/relationships/image" Target="../media/image136.sv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21.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 Id="rId14" Type="http://schemas.openxmlformats.org/officeDocument/2006/relationships/image" Target="../media/image144.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4EAF5057-DDD6-4F70-B9E2-0EBB43F8E9D7}" srcId="{42E05EB9-E906-40A1-BCA2-E30E5907E606}" destId="{7958105F-F96F-4564-AAEF-186770CCB265}" srcOrd="2" destOrd="0" parTransId="{7584A977-1887-46FA-BC0A-0DFD6AA880BE}" sibTransId="{3994C798-E242-43AD-805E-79C6277F264E}"/>
    <dgm:cxn modelId="{03461565-A310-44B6-A9C0-6A7495179932}" type="presOf" srcId="{219B74A6-6FC6-49B5-9E98-08FABA8EB761}" destId="{CF087F75-864E-4FC8-A613-12614343C5E3}" srcOrd="0" destOrd="1" presId="urn:microsoft.com/office/officeart/2005/8/layout/hList1"/>
    <dgm:cxn modelId="{153B5770-1172-43E9-A600-DBF9C1B7D83E}" type="presOf" srcId="{42E05EB9-E906-40A1-BCA2-E30E5907E606}" destId="{625BE3D1-07F7-47FD-B11D-87599BE4C03C}" srcOrd="0" destOrd="0" presId="urn:microsoft.com/office/officeart/2005/8/layout/hList1"/>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1_1" csCatId="accent1" phldr="1"/>
      <dgm:spPr/>
      <dgm:t>
        <a:bodyPr/>
        <a:lstStyle/>
        <a:p>
          <a:endParaRPr lang="en-US"/>
        </a:p>
      </dgm:t>
    </dgm:pt>
    <dgm:pt modelId="{633E2E83-36E4-4333-8309-54A059B2C6E4}">
      <dgm:prSet/>
      <dgm:spPr/>
      <dgm:t>
        <a:bodyPr/>
        <a:lstStyle/>
        <a:p>
          <a:pPr>
            <a:lnSpc>
              <a:spcPct val="100000"/>
            </a:lnSpc>
          </a:pPr>
          <a:r>
            <a:rPr lang="en-GB"/>
            <a:t>Enterprise Enrolment &amp; Azure AD Tenants</a:t>
          </a:r>
          <a:endParaRPr lang="en-US"/>
        </a:p>
      </dgm:t>
    </dgm:pt>
    <dgm:pt modelId="{5FE89351-AB8A-4E84-A03F-8CCD217A5207}" type="parTrans" cxnId="{C59CE75E-15EB-4CCE-8A3B-217A21D29F85}">
      <dgm:prSet/>
      <dgm:spPr/>
      <dgm:t>
        <a:bodyPr/>
        <a:lstStyle/>
        <a:p>
          <a:endParaRPr lang="en-US"/>
        </a:p>
      </dgm:t>
    </dgm:pt>
    <dgm:pt modelId="{36585B09-B8E6-4C71-A957-92B7EE3C334E}" type="sibTrans" cxnId="{C59CE75E-15EB-4CCE-8A3B-217A21D29F85}">
      <dgm:prSet/>
      <dgm:spPr/>
      <dgm:t>
        <a:bodyPr/>
        <a:lstStyle/>
        <a:p>
          <a:pPr>
            <a:lnSpc>
              <a:spcPct val="100000"/>
            </a:lnSpc>
          </a:pPr>
          <a:endParaRPr lang="en-US"/>
        </a:p>
      </dgm:t>
    </dgm:pt>
    <dgm:pt modelId="{35991BD1-7470-4B06-9713-17C5EFB5D6F3}">
      <dgm:prSet/>
      <dgm:spPr/>
      <dgm:t>
        <a:bodyPr/>
        <a:lstStyle/>
        <a:p>
          <a:pPr>
            <a:lnSpc>
              <a:spcPct val="100000"/>
            </a:lnSpc>
          </a:pPr>
          <a:r>
            <a:rPr lang="en-GB"/>
            <a:t>Identity &amp; Access Management</a:t>
          </a:r>
          <a:endParaRPr lang="en-US"/>
        </a:p>
      </dgm:t>
    </dgm:pt>
    <dgm:pt modelId="{07E78E34-30ED-45BF-AC3C-C06603DAF2F9}" type="parTrans" cxnId="{4ADA62B1-8E4A-45B4-AE40-A90D268A117E}">
      <dgm:prSet/>
      <dgm:spPr/>
      <dgm:t>
        <a:bodyPr/>
        <a:lstStyle/>
        <a:p>
          <a:endParaRPr lang="en-US"/>
        </a:p>
      </dgm:t>
    </dgm:pt>
    <dgm:pt modelId="{1F37E369-3A3E-4505-8CD0-116DFD49A277}" type="sibTrans" cxnId="{4ADA62B1-8E4A-45B4-AE40-A90D268A117E}">
      <dgm:prSet/>
      <dgm:spPr/>
      <dgm:t>
        <a:bodyPr/>
        <a:lstStyle/>
        <a:p>
          <a:pPr>
            <a:lnSpc>
              <a:spcPct val="100000"/>
            </a:lnSpc>
          </a:pPr>
          <a:endParaRPr lang="en-US"/>
        </a:p>
      </dgm:t>
    </dgm:pt>
    <dgm:pt modelId="{E10CED63-7DBA-4909-B724-F0EC012891FB}">
      <dgm:prSet/>
      <dgm:spPr/>
      <dgm:t>
        <a:bodyPr/>
        <a:lstStyle/>
        <a:p>
          <a:pPr>
            <a:lnSpc>
              <a:spcPct val="100000"/>
            </a:lnSpc>
          </a:pPr>
          <a:r>
            <a:rPr lang="en-GB"/>
            <a:t>Management Group &amp; Subscription Organization</a:t>
          </a:r>
          <a:endParaRPr lang="en-US"/>
        </a:p>
      </dgm:t>
    </dgm:pt>
    <dgm:pt modelId="{7071D4CF-46BA-49ED-998B-8CAA304F1DCD}" type="parTrans" cxnId="{A52EB299-74D1-4699-814E-1FF31232C51B}">
      <dgm:prSet/>
      <dgm:spPr/>
      <dgm:t>
        <a:bodyPr/>
        <a:lstStyle/>
        <a:p>
          <a:endParaRPr lang="en-US"/>
        </a:p>
      </dgm:t>
    </dgm:pt>
    <dgm:pt modelId="{7662E4A4-342C-4DC0-B999-2B7F92204209}" type="sibTrans" cxnId="{A52EB299-74D1-4699-814E-1FF31232C51B}">
      <dgm:prSet/>
      <dgm:spPr/>
      <dgm:t>
        <a:bodyPr/>
        <a:lstStyle/>
        <a:p>
          <a:pPr>
            <a:lnSpc>
              <a:spcPct val="100000"/>
            </a:lnSpc>
          </a:pPr>
          <a:endParaRPr lang="en-US"/>
        </a:p>
      </dgm:t>
    </dgm:pt>
    <dgm:pt modelId="{F54A10E9-5F6E-41A0-A4BC-FE196C7EF66D}">
      <dgm:prSet/>
      <dgm:spPr/>
      <dgm:t>
        <a:bodyPr/>
        <a:lstStyle/>
        <a:p>
          <a:pPr>
            <a:lnSpc>
              <a:spcPct val="100000"/>
            </a:lnSpc>
          </a:pPr>
          <a:r>
            <a:rPr lang="en-GB" dirty="0"/>
            <a:t>Network Topology &amp; Connectivity</a:t>
          </a:r>
          <a:endParaRPr lang="en-US" dirty="0"/>
        </a:p>
      </dgm:t>
    </dgm:pt>
    <dgm:pt modelId="{1BF72CE9-C5A4-42E3-9EE7-6DF89993A847}" type="parTrans" cxnId="{04FAD7AE-2AEF-4AC9-8516-1F9A234D3E80}">
      <dgm:prSet/>
      <dgm:spPr/>
      <dgm:t>
        <a:bodyPr/>
        <a:lstStyle/>
        <a:p>
          <a:endParaRPr lang="en-US"/>
        </a:p>
      </dgm:t>
    </dgm:pt>
    <dgm:pt modelId="{02E7A9A7-4F8E-463B-A7E9-7A60B1A86117}" type="sibTrans" cxnId="{04FAD7AE-2AEF-4AC9-8516-1F9A234D3E80}">
      <dgm:prSet/>
      <dgm:spPr/>
      <dgm:t>
        <a:bodyPr/>
        <a:lstStyle/>
        <a:p>
          <a:pPr>
            <a:lnSpc>
              <a:spcPct val="100000"/>
            </a:lnSpc>
          </a:pPr>
          <a:endParaRPr lang="en-US"/>
        </a:p>
      </dgm:t>
    </dgm:pt>
    <dgm:pt modelId="{5FB6FE18-45C5-4383-A34C-3F8921F06739}">
      <dgm:prSet/>
      <dgm:spPr/>
      <dgm:t>
        <a:bodyPr/>
        <a:lstStyle/>
        <a:p>
          <a:pPr>
            <a:lnSpc>
              <a:spcPct val="100000"/>
            </a:lnSpc>
          </a:pPr>
          <a:r>
            <a:rPr lang="en-GB"/>
            <a:t>Management &amp; Monitoring</a:t>
          </a:r>
          <a:endParaRPr lang="en-US"/>
        </a:p>
      </dgm:t>
    </dgm:pt>
    <dgm:pt modelId="{ADC1026A-DDF6-4C10-A1BC-6118FB315C00}" type="parTrans" cxnId="{F45B60C3-F008-44EA-8487-C178E3EF068C}">
      <dgm:prSet/>
      <dgm:spPr/>
      <dgm:t>
        <a:bodyPr/>
        <a:lstStyle/>
        <a:p>
          <a:endParaRPr lang="en-US"/>
        </a:p>
      </dgm:t>
    </dgm:pt>
    <dgm:pt modelId="{0D6A8932-08C0-4A41-9864-23735B288322}" type="sibTrans" cxnId="{F45B60C3-F008-44EA-8487-C178E3EF068C}">
      <dgm:prSet/>
      <dgm:spPr/>
      <dgm:t>
        <a:bodyPr/>
        <a:lstStyle/>
        <a:p>
          <a:pPr>
            <a:lnSpc>
              <a:spcPct val="100000"/>
            </a:lnSpc>
          </a:pPr>
          <a:endParaRPr lang="en-US"/>
        </a:p>
      </dgm:t>
    </dgm:pt>
    <dgm:pt modelId="{C780F354-6454-40E7-A65E-48C69E54D5EB}">
      <dgm:prSet/>
      <dgm:spPr/>
      <dgm:t>
        <a:bodyPr/>
        <a:lstStyle/>
        <a:p>
          <a:pPr>
            <a:lnSpc>
              <a:spcPct val="100000"/>
            </a:lnSpc>
          </a:pPr>
          <a:r>
            <a:rPr lang="en-US"/>
            <a:t>Business Continuity &amp; Disaster Recovery</a:t>
          </a:r>
        </a:p>
      </dgm:t>
    </dgm:pt>
    <dgm:pt modelId="{DE26B0AE-C5B6-4375-8D0A-93A7373D9B48}" type="parTrans" cxnId="{BDB71B0E-9641-40A0-9A0F-DED3B68BDCC3}">
      <dgm:prSet/>
      <dgm:spPr/>
      <dgm:t>
        <a:bodyPr/>
        <a:lstStyle/>
        <a:p>
          <a:endParaRPr lang="en-US"/>
        </a:p>
      </dgm:t>
    </dgm:pt>
    <dgm:pt modelId="{FE643D90-CBE8-4C58-BDD6-FAC22779657B}" type="sibTrans" cxnId="{BDB71B0E-9641-40A0-9A0F-DED3B68BDCC3}">
      <dgm:prSet/>
      <dgm:spPr/>
      <dgm:t>
        <a:bodyPr/>
        <a:lstStyle/>
        <a:p>
          <a:pPr>
            <a:lnSpc>
              <a:spcPct val="100000"/>
            </a:lnSpc>
          </a:pPr>
          <a:endParaRPr lang="en-US"/>
        </a:p>
      </dgm:t>
    </dgm:pt>
    <dgm:pt modelId="{09BB13ED-3F44-4DE5-9F66-D4D0B2C1C51A}">
      <dgm:prSet/>
      <dgm:spPr/>
      <dgm:t>
        <a:bodyPr/>
        <a:lstStyle/>
        <a:p>
          <a:pPr>
            <a:lnSpc>
              <a:spcPct val="100000"/>
            </a:lnSpc>
          </a:pPr>
          <a:r>
            <a:rPr lang="en-GB"/>
            <a:t>Security, Governance &amp; Compliance</a:t>
          </a:r>
          <a:endParaRPr lang="en-US"/>
        </a:p>
      </dgm:t>
    </dgm:pt>
    <dgm:pt modelId="{B4FE1796-D55E-4090-9298-CD6901BCC193}" type="parTrans" cxnId="{FB0A6903-5680-46C5-9659-394B9405C09A}">
      <dgm:prSet/>
      <dgm:spPr/>
      <dgm:t>
        <a:bodyPr/>
        <a:lstStyle/>
        <a:p>
          <a:endParaRPr lang="en-US"/>
        </a:p>
      </dgm:t>
    </dgm:pt>
    <dgm:pt modelId="{28237753-4FE3-434B-A333-8C7DB17D7E61}" type="sibTrans" cxnId="{FB0A6903-5680-46C5-9659-394B9405C09A}">
      <dgm:prSet/>
      <dgm:spPr/>
      <dgm:t>
        <a:bodyPr/>
        <a:lstStyle/>
        <a:p>
          <a:pPr>
            <a:lnSpc>
              <a:spcPct val="100000"/>
            </a:lnSpc>
          </a:pPr>
          <a:endParaRPr lang="en-US"/>
        </a:p>
      </dgm:t>
    </dgm:pt>
    <dgm:pt modelId="{915E1F59-851C-409A-9C25-8D8AA05D9A14}">
      <dgm:prSet/>
      <dgm:spPr/>
      <dgm:t>
        <a:bodyPr/>
        <a:lstStyle/>
        <a:p>
          <a:pPr>
            <a:lnSpc>
              <a:spcPct val="100000"/>
            </a:lnSpc>
          </a:pPr>
          <a:r>
            <a:rPr lang="en-GB"/>
            <a:t>Platform Automation &amp; DevOps</a:t>
          </a:r>
          <a:endParaRPr lang="en-US"/>
        </a:p>
      </dgm:t>
    </dgm:pt>
    <dgm:pt modelId="{F52D0A26-CC5F-443D-9FFD-152F0F03FF0F}" type="parTrans" cxnId="{F377FA49-47C3-4895-A25C-AA153A23877D}">
      <dgm:prSet/>
      <dgm:spPr/>
      <dgm:t>
        <a:bodyPr/>
        <a:lstStyle/>
        <a:p>
          <a:endParaRPr lang="en-US"/>
        </a:p>
      </dgm:t>
    </dgm:pt>
    <dgm:pt modelId="{085914C6-ECA3-418E-91BE-0AB0A240C4A7}" type="sibTrans" cxnId="{F377FA49-47C3-4895-A25C-AA153A23877D}">
      <dgm:prSet/>
      <dgm:spPr/>
      <dgm:t>
        <a:bodyPr/>
        <a:lstStyle/>
        <a:p>
          <a:endParaRPr lang="en-US"/>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a:solidFill>
          <a:schemeClr val="accent1"/>
        </a:solidFill>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a:solidFill>
          <a:schemeClr val="accent1"/>
        </a:solidFill>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a:solidFill>
          <a:schemeClr val="accent1"/>
        </a:solidFill>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a:solidFill>
          <a:schemeClr val="accent1"/>
        </a:solidFill>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a:solidFill>
          <a:schemeClr val="accent1"/>
        </a:solidFill>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a:solidFill>
          <a:schemeClr val="accent1"/>
        </a:solidFill>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a:solidFill>
          <a:schemeClr val="accent1"/>
        </a:solidFill>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a:solidFill>
          <a:schemeClr val="accent1"/>
        </a:solidFill>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design principles</a:t>
          </a:r>
          <a:r>
            <a:rPr lang="en-US" sz="1300" kern="120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foundation: </a:t>
          </a:r>
          <a:r>
            <a:rPr lang="en-US" sz="1300" kern="120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a:t>Enterprise-scale landing zone(s): </a:t>
          </a:r>
          <a:r>
            <a:rPr lang="en-US" sz="1300" kern="1200"/>
            <a:t>A reference implementation of a workload environment conforming to the enterprise-scale architecture (opinionated way to implement, code)</a:t>
          </a:r>
        </a:p>
      </dsp:txBody>
      <dsp:txXfrm>
        <a:off x="5471869" y="510837"/>
        <a:ext cx="4799841" cy="1998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641" y="222910"/>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761" y="415031"/>
          <a:ext cx="530618" cy="530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541" y="222910"/>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Enterprise Enrolment &amp; Azure AD Tenants</a:t>
          </a:r>
          <a:endParaRPr lang="en-US" sz="1800" kern="1200"/>
        </a:p>
      </dsp:txBody>
      <dsp:txXfrm>
        <a:off x="1343541" y="222910"/>
        <a:ext cx="2156454" cy="914859"/>
      </dsp:txXfrm>
    </dsp:sp>
    <dsp:sp modelId="{7ED0A2F5-F723-49EF-A5A7-3C77B4FB6A4F}">
      <dsp:nvSpPr>
        <dsp:cNvPr id="0" name=""/>
        <dsp:cNvSpPr/>
      </dsp:nvSpPr>
      <dsp:spPr>
        <a:xfrm>
          <a:off x="3875741" y="222910"/>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862" y="415031"/>
          <a:ext cx="530618" cy="530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6642" y="222910"/>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Identity &amp; Access Management</a:t>
          </a:r>
          <a:endParaRPr lang="en-US" sz="1800" kern="1200"/>
        </a:p>
      </dsp:txBody>
      <dsp:txXfrm>
        <a:off x="4986642" y="222910"/>
        <a:ext cx="2156454" cy="914859"/>
      </dsp:txXfrm>
    </dsp:sp>
    <dsp:sp modelId="{44DF07C3-9084-4F2E-B582-EBC0D0AD4A40}">
      <dsp:nvSpPr>
        <dsp:cNvPr id="0" name=""/>
        <dsp:cNvSpPr/>
      </dsp:nvSpPr>
      <dsp:spPr>
        <a:xfrm>
          <a:off x="7518842" y="222910"/>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962" y="415031"/>
          <a:ext cx="530618" cy="5306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9742" y="222910"/>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Management Group &amp; Subscription Organization</a:t>
          </a:r>
          <a:endParaRPr lang="en-US" sz="1800" kern="1200"/>
        </a:p>
      </dsp:txBody>
      <dsp:txXfrm>
        <a:off x="8629742" y="222910"/>
        <a:ext cx="2156454" cy="914859"/>
      </dsp:txXfrm>
    </dsp:sp>
    <dsp:sp modelId="{D36B881B-03CF-4516-BF77-6A0D0DDE8AAA}">
      <dsp:nvSpPr>
        <dsp:cNvPr id="0" name=""/>
        <dsp:cNvSpPr/>
      </dsp:nvSpPr>
      <dsp:spPr>
        <a:xfrm>
          <a:off x="232641" y="1959539"/>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761" y="2151659"/>
          <a:ext cx="530618" cy="5306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541" y="1959539"/>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t>Network Topology &amp; Connectivity</a:t>
          </a:r>
          <a:endParaRPr lang="en-US" sz="1800" kern="1200" dirty="0"/>
        </a:p>
      </dsp:txBody>
      <dsp:txXfrm>
        <a:off x="1343541" y="1959539"/>
        <a:ext cx="2156454" cy="914859"/>
      </dsp:txXfrm>
    </dsp:sp>
    <dsp:sp modelId="{DF4E098E-F011-422D-8964-85E7B23E1DA7}">
      <dsp:nvSpPr>
        <dsp:cNvPr id="0" name=""/>
        <dsp:cNvSpPr/>
      </dsp:nvSpPr>
      <dsp:spPr>
        <a:xfrm>
          <a:off x="3875741" y="1959539"/>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862" y="2151659"/>
          <a:ext cx="530618" cy="5306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6642" y="1959539"/>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Management &amp; Monitoring</a:t>
          </a:r>
          <a:endParaRPr lang="en-US" sz="1800" kern="1200"/>
        </a:p>
      </dsp:txBody>
      <dsp:txXfrm>
        <a:off x="4986642" y="1959539"/>
        <a:ext cx="2156454" cy="914859"/>
      </dsp:txXfrm>
    </dsp:sp>
    <dsp:sp modelId="{9B979C08-F35E-4CC9-A78D-7F533F66E13D}">
      <dsp:nvSpPr>
        <dsp:cNvPr id="0" name=""/>
        <dsp:cNvSpPr/>
      </dsp:nvSpPr>
      <dsp:spPr>
        <a:xfrm>
          <a:off x="7518842" y="1959539"/>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962" y="2151659"/>
          <a:ext cx="530618" cy="5306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9742" y="1959539"/>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Business Continuity &amp; Disaster Recovery</a:t>
          </a:r>
        </a:p>
      </dsp:txBody>
      <dsp:txXfrm>
        <a:off x="8629742" y="1959539"/>
        <a:ext cx="2156454" cy="914859"/>
      </dsp:txXfrm>
    </dsp:sp>
    <dsp:sp modelId="{36C6CFA6-984E-4ED4-A111-67779CE75AA3}">
      <dsp:nvSpPr>
        <dsp:cNvPr id="0" name=""/>
        <dsp:cNvSpPr/>
      </dsp:nvSpPr>
      <dsp:spPr>
        <a:xfrm>
          <a:off x="232641" y="3696168"/>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761" y="3888288"/>
          <a:ext cx="530618" cy="53061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541" y="3696168"/>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Security, Governance &amp; Compliance</a:t>
          </a:r>
          <a:endParaRPr lang="en-US" sz="1800" kern="1200"/>
        </a:p>
      </dsp:txBody>
      <dsp:txXfrm>
        <a:off x="1343541" y="3696168"/>
        <a:ext cx="2156454" cy="914859"/>
      </dsp:txXfrm>
    </dsp:sp>
    <dsp:sp modelId="{1F9DE0C6-9A47-4519-86E1-464AEE583F9D}">
      <dsp:nvSpPr>
        <dsp:cNvPr id="0" name=""/>
        <dsp:cNvSpPr/>
      </dsp:nvSpPr>
      <dsp:spPr>
        <a:xfrm>
          <a:off x="3875741" y="3696168"/>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862" y="3888288"/>
          <a:ext cx="530618" cy="53061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6642" y="3696168"/>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Platform Automation &amp; DevOps</a:t>
          </a:r>
          <a:endParaRPr lang="en-US" sz="1800" kern="1200"/>
        </a:p>
      </dsp:txBody>
      <dsp:txXfrm>
        <a:off x="4986642" y="3696168"/>
        <a:ext cx="2156454" cy="91485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cloud-adoption-framework/"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There are two main components to Azure landing zones—Platform Development Velocity and the Cloud Operating Model.</a:t>
            </a:r>
          </a:p>
          <a:p>
            <a:endParaRPr lang="en-US" sz="1100" dirty="0">
              <a:latin typeface="Segoe"/>
            </a:endParaRPr>
          </a:p>
          <a:p>
            <a:pPr marL="171450" indent="-171450">
              <a:buFont typeface="Wingdings" panose="05000000000000000000" pitchFamily="2" charset="2"/>
              <a:buChar char="§"/>
            </a:pPr>
            <a:r>
              <a:rPr lang="en-US" sz="1100" dirty="0">
                <a:latin typeface="Segoe"/>
              </a:rPr>
              <a:t>Now we understand the design components in Azure landing zones. How do we get started? How do we get our customers started?</a:t>
            </a:r>
          </a:p>
          <a:p>
            <a:pPr marL="171450" indent="-171450">
              <a:buFont typeface="Wingdings" panose="05000000000000000000" pitchFamily="2" charset="2"/>
              <a:buChar char="§"/>
            </a:pPr>
            <a:r>
              <a:rPr lang="en-US" sz="1100" dirty="0">
                <a:latin typeface="Segoe"/>
              </a:rPr>
              <a:t>Platform Development Velocity is how fast the customer can, or wants, to develop necessary skills to efficiently manage their cloud platform.</a:t>
            </a:r>
          </a:p>
          <a:p>
            <a:pPr marL="171450" indent="-171450">
              <a:buFont typeface="Wingdings" panose="05000000000000000000" pitchFamily="2" charset="2"/>
              <a:buChar char="§"/>
            </a:pPr>
            <a:r>
              <a:rPr lang="en-US" sz="1100" dirty="0">
                <a:latin typeface="Segoe"/>
              </a:rPr>
              <a:t>The Cloud Operating Model is the operating model for the entire cloud environment, including landing zones and workloads planned for deployment.</a:t>
            </a:r>
          </a:p>
          <a:p>
            <a:pPr marL="0" indent="0">
              <a:buFontTx/>
              <a:buNone/>
            </a:pPr>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929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Platform Development Velocity can be implemented in two ways.</a:t>
            </a:r>
          </a:p>
          <a:p>
            <a:endParaRPr lang="en-US" sz="1100" dirty="0">
              <a:latin typeface="Segoe"/>
            </a:endParaRPr>
          </a:p>
          <a:p>
            <a:pPr marL="171450" indent="-171450">
              <a:buFont typeface="Wingdings" panose="05000000000000000000" pitchFamily="2" charset="2"/>
              <a:buChar char="§"/>
            </a:pPr>
            <a:r>
              <a:rPr lang="en-US" sz="1100" dirty="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dirty="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dirty="0">
                <a:latin typeface="Segoe"/>
              </a:rPr>
              <a:t>[Go through options for each implementation]</a:t>
            </a:r>
          </a:p>
          <a:p>
            <a:pPr marL="0" indent="0">
              <a:buFont typeface="Wingdings" panose="05000000000000000000" pitchFamily="2" charset="2"/>
              <a:buNone/>
            </a:pPr>
            <a:r>
              <a:rPr lang="en-US" sz="1100" b="1" dirty="0">
                <a:latin typeface="Segoe"/>
              </a:rPr>
              <a:t>[Call out short links on CAF landing zone documentation </a:t>
            </a:r>
            <a:r>
              <a:rPr lang="en-US" sz="1100" b="0" i="1" u="none" dirty="0">
                <a:latin typeface="Segoe"/>
              </a:rPr>
              <a:t>and</a:t>
            </a:r>
            <a:r>
              <a:rPr lang="en-US" sz="1100" b="1" dirty="0">
                <a:latin typeface="Segoe"/>
              </a:rPr>
              <a:t> ARM templates for customers’ next steps (GitHub documentation).</a:t>
            </a:r>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706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11/23/21 7:41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a:t>
            </a:r>
          </a:p>
          <a:p>
            <a:endParaRPr lang="en-US"/>
          </a:p>
          <a:p>
            <a:pPr marL="228600" indent="-228600">
              <a:buAutoNum type="arabicPeriod"/>
            </a:pPr>
            <a:r>
              <a:rPr lang="en-US"/>
              <a:t>The Architecture – What must be true?  This is our Microsoft opinion on what should be done based on really world work with our strategic customers.  </a:t>
            </a:r>
          </a:p>
          <a:p>
            <a:pPr marL="228600" indent="-228600">
              <a:buAutoNum type="arabicPeriod"/>
            </a:pPr>
            <a:r>
              <a:rPr lang="en-US"/>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a:p>
          <a:p>
            <a:pPr marL="0" indent="0">
              <a:buNone/>
            </a:pPr>
            <a:r>
              <a:rPr lang="en-US"/>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15</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here with foundations but what if you need to scale , (go to next slide)</a:t>
            </a:r>
          </a:p>
        </p:txBody>
      </p:sp>
      <p:sp>
        <p:nvSpPr>
          <p:cNvPr id="4" name="Slide Number Placeholder 3"/>
          <p:cNvSpPr>
            <a:spLocks noGrp="1"/>
          </p:cNvSpPr>
          <p:nvPr>
            <p:ph type="sldNum" sz="quarter" idx="5"/>
          </p:nvPr>
        </p:nvSpPr>
        <p:spPr/>
        <p:txBody>
          <a:bodyPr/>
          <a:lstStyle/>
          <a:p>
            <a:fld id="{E12369AD-D82C-4782-9A38-CE03BA09F4AE}" type="slidenum">
              <a:rPr lang="en-US" smtClean="0"/>
              <a:t>16</a:t>
            </a:fld>
            <a:endParaRPr lang="en-US"/>
          </a:p>
        </p:txBody>
      </p:sp>
    </p:spTree>
    <p:extLst>
      <p:ext uri="{BB962C8B-B14F-4D97-AF65-F5344CB8AC3E}">
        <p14:creationId xmlns:p14="http://schemas.microsoft.com/office/powerpoint/2010/main" val="764096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This reference implementation is ideal for customers that have started their Enterprise-Scale journey with an Enterprise-Scale foundation implementation and then there is a need to add connectivity on-premises datacenters and branch offices by using Azure VWAN, ExpressRoute and VPN. This reference implementation is also well suited for customers who want to start with Landing Zones for their net new deployment/development in Azure, where a global transit network is required, including hybrid connectivity to on-premises datacenters and branch offices via ExpressRoute and VPN.</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17</a:t>
            </a:fld>
            <a:endParaRPr lang="en-US"/>
          </a:p>
        </p:txBody>
      </p:sp>
    </p:spTree>
    <p:extLst>
      <p:ext uri="{BB962C8B-B14F-4D97-AF65-F5344CB8AC3E}">
        <p14:creationId xmlns:p14="http://schemas.microsoft.com/office/powerpoint/2010/main" val="2447450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The enterprise-scale architecture provides prescriptive guidance coupled with Azure best practices, and it follows design principles across the critical design areas for the customer's Azure environment. </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18</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t>Key message – in this session we are going to cover a key element in your cloud journey and critical step to successfully deploy workloads on Azure. </a:t>
            </a: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11/23/21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3E3E3"/>
                </a:solidFill>
                <a:effectLst/>
                <a:latin typeface="Segoe UI" panose="020B0502040204020203" pitchFamily="34" charset="0"/>
              </a:rPr>
              <a:t>The following eight critical design areas help to translate customer requirements to Microsoft Azure constructs and capabilities and to address the mismatch between on-premises and cloud-design infrastructure, which typically creates dissonance and friction between the enterprise-scale definition and Azure adoption.</a:t>
            </a:r>
          </a:p>
          <a:p>
            <a:pPr algn="l"/>
            <a:r>
              <a:rPr lang="en-US" b="0" i="0">
                <a:solidFill>
                  <a:srgbClr val="E3E3E3"/>
                </a:solidFill>
                <a:effectLst/>
                <a:latin typeface="Segoe UI" panose="020B0502040204020203" pitchFamily="34" charset="0"/>
              </a:rPr>
              <a:t>The impact of decisions made within these critical areas will reverberate across enterprise-scale architecture and influence other decisions. Readers should familiarize themselves with the eight areas below to better understand the consequences of encompassed decisions, which may later produce trade-offs within related areas.</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17910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they don’t have separate identity then from the platform perspective – it is just production in test.</a:t>
            </a:r>
          </a:p>
          <a:p>
            <a:endParaRPr lang="en-GB" dirty="0"/>
          </a:p>
          <a:p>
            <a:r>
              <a:rPr lang="en-GB" dirty="0"/>
              <a:t>Examples:</a:t>
            </a:r>
          </a:p>
          <a:p>
            <a:r>
              <a:rPr lang="en-GB" dirty="0">
                <a:latin typeface="+mn-lt"/>
              </a:rPr>
              <a:t>Department isn’t Org chart. Create Departments only if business domains have independent IT capabilities and map customer business divisions.</a:t>
            </a:r>
          </a:p>
          <a:p>
            <a:r>
              <a:rPr lang="en-GB" dirty="0">
                <a:latin typeface="+mn-lt"/>
              </a:rPr>
              <a:t>If multiple AAD tenants are used, ensure the Account owner is associated with the same tenant as where subscriptions from the EA account are provisioned. Separate Dev/Test/Prod environments at an EA account level to support holistic isolation.</a:t>
            </a:r>
          </a:p>
          <a:p>
            <a:pPr marL="514252" indent="-514252">
              <a:buFont typeface="+mj-lt"/>
              <a:buAutoNum type="arabicPeriod"/>
            </a:pPr>
            <a:r>
              <a:rPr lang="en-GB" dirty="0">
                <a:latin typeface="+mn-lt"/>
              </a:rPr>
              <a:t>Do not move or rename an EA Account in AD/Azure AD</a:t>
            </a:r>
          </a:p>
          <a:p>
            <a:pPr marL="514252" indent="-514252">
              <a:buFont typeface="+mj-lt"/>
              <a:buAutoNum type="arabicPeriod"/>
            </a:pPr>
            <a:r>
              <a:rPr lang="en-GB" dirty="0">
                <a:latin typeface="+mn-lt"/>
              </a:rPr>
              <a:t>Do not ignore notification emails sent to the notification account email address. Microsoft sends important EA wide communications to this account. Setup the notification account email address to ensure notifications are sent to an appropriate group mailbox.</a:t>
            </a:r>
          </a:p>
          <a:p>
            <a:pPr marL="514252" indent="-514252">
              <a:buFont typeface="+mj-lt"/>
              <a:buAutoNum type="arabicPeriod"/>
            </a:pPr>
            <a:r>
              <a:rPr lang="en-GB" dirty="0">
                <a:latin typeface="+mn-lt"/>
              </a:rPr>
              <a:t>Assign a budget for each account and establish an alert associated with the budget.</a:t>
            </a:r>
          </a:p>
          <a:p>
            <a:pPr marL="514252" indent="-514252">
              <a:buFont typeface="+mj-lt"/>
              <a:buAutoNum type="arabicPeriod"/>
            </a:pPr>
            <a:r>
              <a:rPr lang="en-GB" dirty="0">
                <a:latin typeface="+mn-lt"/>
              </a:rPr>
              <a:t>Restrict and minimise the number of Account owners within the Enrolment to avoid the proliferation of admin access to Subscriptions and associated Azure resources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400" b="1" dirty="0">
                <a:cs typeface="Segoe UI Semilight"/>
              </a:rPr>
              <a:t>Main talking Points</a:t>
            </a:r>
          </a:p>
          <a:p>
            <a:pPr>
              <a:spcAft>
                <a:spcPts val="0"/>
              </a:spcAft>
            </a:pPr>
            <a:endParaRPr lang="en-GB" sz="1400" b="1" dirty="0">
              <a:cs typeface="Segoe UI Semilight"/>
            </a:endParaRPr>
          </a:p>
          <a:p>
            <a:pPr>
              <a:spcAft>
                <a:spcPts val="0"/>
              </a:spcAft>
            </a:pPr>
            <a:r>
              <a:rPr lang="en-GB" sz="1400" b="1" dirty="0">
                <a:cs typeface="Segoe UI Semilight"/>
              </a:rPr>
              <a:t>Subscription Organization and Governance</a:t>
            </a:r>
          </a:p>
          <a:p>
            <a:pPr marL="285750" indent="-285750">
              <a:spcAft>
                <a:spcPts val="0"/>
              </a:spcAft>
              <a:buFont typeface="Wingdings" panose="05000000000000000000" pitchFamily="2" charset="2"/>
              <a:buChar char="q"/>
            </a:pPr>
            <a:r>
              <a:rPr lang="en-US" sz="1400" dirty="0">
                <a:solidFill>
                  <a:srgbClr val="24292E"/>
                </a:solidFill>
                <a:cs typeface="Segoe UI Semilight"/>
              </a:rPr>
              <a:t>Use Management Group structure within an AAD tenant to support org mapping </a:t>
            </a:r>
            <a:endParaRPr lang="en-US" sz="1400" dirty="0">
              <a:solidFill>
                <a:srgbClr val="24292E"/>
              </a:solidFill>
            </a:endParaRPr>
          </a:p>
          <a:p>
            <a:pPr marL="285750" indent="-285750">
              <a:spcAft>
                <a:spcPts val="0"/>
              </a:spcAft>
              <a:buFont typeface="Wingdings" panose="05000000000000000000" pitchFamily="2" charset="2"/>
              <a:buChar char="q"/>
            </a:pPr>
            <a:r>
              <a:rPr lang="en-US" sz="1400" dirty="0">
                <a:solidFill>
                  <a:srgbClr val="24292E"/>
                </a:solidFill>
                <a:cs typeface="Segoe UI Semilight"/>
              </a:rPr>
              <a:t>Must be appropriately considered when planning Azure adoption at-scale</a:t>
            </a:r>
          </a:p>
          <a:p>
            <a:pPr>
              <a:spcAft>
                <a:spcPts val="0"/>
              </a:spcAft>
            </a:pPr>
            <a:r>
              <a:rPr lang="en-GB" sz="1400" b="1" dirty="0">
                <a:cs typeface="Segoe UI Semilight"/>
              </a:rPr>
              <a:t>Configure Subscription Quota and Capacity</a:t>
            </a:r>
          </a:p>
          <a:p>
            <a:pPr marL="313690" lvl="1" indent="-285750">
              <a:buFont typeface="Wingdings" panose="05000000000000000000" pitchFamily="2" charset="2"/>
              <a:buChar char="q"/>
            </a:pPr>
            <a:r>
              <a:rPr lang="en-GB" sz="1400" dirty="0"/>
              <a:t>Platform limits and quotas within the Azure platform for services</a:t>
            </a:r>
            <a:endParaRPr lang="en-GB" sz="1400" dirty="0">
              <a:cs typeface="Segoe UI"/>
            </a:endParaRPr>
          </a:p>
          <a:p>
            <a:pPr marL="313690" lvl="1" indent="-285750">
              <a:buFont typeface="Wingdings" panose="05000000000000000000" pitchFamily="2" charset="2"/>
              <a:buChar char="q"/>
            </a:pPr>
            <a:r>
              <a:rPr lang="en-GB" sz="1400" dirty="0"/>
              <a:t>Availability of required SKUs in chosen Azure regions</a:t>
            </a:r>
            <a:endParaRPr lang="en-GB" sz="1400" dirty="0">
              <a:cs typeface="Segoe UI"/>
            </a:endParaRPr>
          </a:p>
          <a:p>
            <a:pPr marL="313690" lvl="1" indent="-285750">
              <a:buFont typeface="Wingdings" panose="05000000000000000000" pitchFamily="2" charset="2"/>
              <a:buChar char="q"/>
            </a:pPr>
            <a:r>
              <a:rPr lang="en-GB" sz="1400" dirty="0"/>
              <a:t>Subscription quotas are not capacity guarantees and are per region</a:t>
            </a:r>
            <a:endParaRPr lang="en-GB" sz="1400" dirty="0">
              <a:cs typeface="Segoe UI"/>
            </a:endParaRPr>
          </a:p>
          <a:p>
            <a:pPr>
              <a:spcAft>
                <a:spcPts val="0"/>
              </a:spcAft>
            </a:pPr>
            <a:r>
              <a:rPr lang="en-GB" sz="1400" b="1" dirty="0">
                <a:cs typeface="Segoe UI Semilight"/>
              </a:rPr>
              <a:t>Establish Cost Management</a:t>
            </a:r>
          </a:p>
          <a:p>
            <a:pPr marL="313690" lvl="1" indent="-285750">
              <a:buFont typeface="Wingdings" panose="05000000000000000000" pitchFamily="2" charset="2"/>
              <a:buChar char="q"/>
            </a:pPr>
            <a:r>
              <a:rPr lang="en-GB" sz="1400" dirty="0"/>
              <a:t>Potential need for chargeback models where shared PaaS services are concerned, such as ASE which may need to be shared to achieve higher density</a:t>
            </a:r>
            <a:endParaRPr lang="en-GB" sz="1400" dirty="0">
              <a:cs typeface="Segoe UI"/>
            </a:endParaRPr>
          </a:p>
          <a:p>
            <a:pPr marL="313690" lvl="1" indent="-285750">
              <a:buFont typeface="Wingdings" panose="05000000000000000000" pitchFamily="2" charset="2"/>
              <a:buChar char="q"/>
            </a:pPr>
            <a:r>
              <a:rPr lang="en-GB" sz="1400" dirty="0"/>
              <a:t>Shutdown schedule for non-prod workloads to optimise costs</a:t>
            </a: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r>
              <a:rPr lang="en-GB" sz="1400" b="0" i="0" dirty="0">
                <a:solidFill>
                  <a:schemeClr val="tx1"/>
                </a:solidFill>
                <a:effectLst/>
                <a:latin typeface="Segoe UI" panose="020B0502040204020203" pitchFamily="34" charset="0"/>
                <a:cs typeface="Segoe UI"/>
              </a:rPr>
              <a:t>Further Talking Point</a:t>
            </a: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24292E"/>
                </a:solidFill>
                <a:effectLst/>
                <a:latin typeface="-apple-system"/>
              </a:rPr>
              <a:t>Define Management Group Hierarchy</a:t>
            </a:r>
            <a:br>
              <a:rPr lang="en-US" b="0" i="0" dirty="0">
                <a:solidFill>
                  <a:srgbClr val="24292E"/>
                </a:solidFill>
                <a:effectLst/>
                <a:latin typeface="-apple-system"/>
              </a:rPr>
            </a:br>
            <a:r>
              <a:rPr lang="en-US" b="0" i="0" dirty="0">
                <a:solidFill>
                  <a:srgbClr val="24292E"/>
                </a:solidFill>
                <a:effectLst/>
                <a:latin typeface="-apple-system"/>
              </a:rPr>
              <a:t>Within an Azure AD tenant, Management Group structures help to support organizational mapping and must therefore be appropriately considered when planning Azure adoption at-scale.</a:t>
            </a:r>
          </a:p>
          <a:p>
            <a:pPr marL="685800" lvl="1" indent="-228600">
              <a:buFont typeface="Arial" panose="020B0604020202020204" pitchFamily="34" charset="0"/>
              <a:buChar char="•"/>
            </a:pPr>
            <a:r>
              <a:rPr lang="en-US" b="0" i="0" dirty="0">
                <a:solidFill>
                  <a:srgbClr val="24292E"/>
                </a:solidFill>
                <a:effectLst/>
                <a:latin typeface="-apple-system"/>
              </a:rPr>
              <a:t>Management groups can be used to aggregate Policy and Initiative assignments.</a:t>
            </a:r>
          </a:p>
          <a:p>
            <a:pPr marL="685800" lvl="1" indent="-228600">
              <a:buFont typeface="Arial" panose="020B0604020202020204" pitchFamily="34" charset="0"/>
              <a:buChar char="•"/>
            </a:pPr>
            <a:r>
              <a:rPr lang="en-US" b="0" i="0" dirty="0">
                <a:solidFill>
                  <a:srgbClr val="24292E"/>
                </a:solidFill>
                <a:effectLst/>
                <a:latin typeface="-apple-system"/>
              </a:rPr>
              <a:t>A management group tree can support up to </a:t>
            </a:r>
            <a:r>
              <a:rPr lang="en-US" b="0" i="0" u="none" strike="noStrike" dirty="0">
                <a:solidFill>
                  <a:srgbClr val="0366D6"/>
                </a:solidFill>
                <a:effectLst/>
                <a:latin typeface="-apple-system"/>
                <a:hlinkClick r:id="rId3"/>
              </a:rPr>
              <a:t>six levels of depth</a:t>
            </a:r>
            <a:r>
              <a:rPr lang="en-US" b="0" i="0" dirty="0">
                <a:solidFill>
                  <a:srgbClr val="24292E"/>
                </a:solidFill>
                <a:effectLst/>
                <a:latin typeface="-apple-system"/>
              </a:rPr>
              <a:t>. This limit doesn't include the Root level or the subscription level.</a:t>
            </a:r>
          </a:p>
          <a:p>
            <a:pPr marL="457200" lvl="1" indent="0">
              <a:buFont typeface="Arial" panose="020B0604020202020204" pitchFamily="34" charset="0"/>
              <a:buNone/>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Organization and Governance</a:t>
            </a:r>
            <a:br>
              <a:rPr lang="en-US" b="0" i="0" dirty="0">
                <a:solidFill>
                  <a:srgbClr val="24292E"/>
                </a:solidFill>
                <a:effectLst/>
                <a:latin typeface="-apple-system"/>
              </a:rPr>
            </a:br>
            <a:r>
              <a:rPr lang="en-US" b="0" i="0" dirty="0">
                <a:solidFill>
                  <a:srgbClr val="24292E"/>
                </a:solidFill>
                <a:effectLst/>
                <a:latin typeface="-apple-system"/>
              </a:rPr>
              <a:t>Subscriptions are a unit of management, billing, and scale within Azure</a:t>
            </a:r>
          </a:p>
          <a:p>
            <a:pPr marL="685800" lvl="1" indent="-228600">
              <a:buFont typeface="Arial" panose="020B0604020202020204" pitchFamily="34" charset="0"/>
              <a:buChar char="•"/>
            </a:pPr>
            <a:r>
              <a:rPr lang="en-US" b="0" i="0" dirty="0">
                <a:solidFill>
                  <a:srgbClr val="24292E"/>
                </a:solidFill>
                <a:effectLst/>
                <a:latin typeface="-apple-system"/>
              </a:rPr>
              <a:t>Subscriptions serve as a boundary for the assignment of Azure policies. </a:t>
            </a:r>
          </a:p>
          <a:p>
            <a:pPr marL="685800" lvl="1" indent="-228600">
              <a:buFont typeface="Arial" panose="020B0604020202020204" pitchFamily="34" charset="0"/>
              <a:buChar char="•"/>
            </a:pPr>
            <a:r>
              <a:rPr lang="en-US" b="0" i="0" dirty="0">
                <a:solidFill>
                  <a:srgbClr val="24292E"/>
                </a:solidFill>
                <a:effectLst/>
                <a:latin typeface="-apple-system"/>
              </a:rPr>
              <a:t>Subscriptions serve as a scale unit so that component workloads can scale within the platform subscription limits. </a:t>
            </a:r>
          </a:p>
          <a:p>
            <a:pPr marL="685800" lvl="1" indent="-228600">
              <a:buFont typeface="Arial" panose="020B0604020202020204" pitchFamily="34" charset="0"/>
              <a:buChar char="•"/>
            </a:pPr>
            <a:r>
              <a:rPr lang="en-US" b="0" i="0" dirty="0">
                <a:solidFill>
                  <a:srgbClr val="24292E"/>
                </a:solidFill>
                <a:effectLst/>
                <a:latin typeface="-apple-system"/>
              </a:rPr>
              <a:t>Subscriptions provide a management boundary for governance and isolation, allowing for a clear separation of concerns.</a:t>
            </a:r>
          </a:p>
          <a:p>
            <a:pPr marL="685800" lvl="1" indent="-228600">
              <a:buFont typeface="Arial" panose="020B0604020202020204" pitchFamily="34" charset="0"/>
              <a:buChar char="•"/>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Quotas and Capacity</a:t>
            </a:r>
            <a:br>
              <a:rPr lang="en-US" b="0" i="0" dirty="0">
                <a:solidFill>
                  <a:srgbClr val="24292E"/>
                </a:solidFill>
                <a:effectLst/>
                <a:latin typeface="-apple-system"/>
              </a:rPr>
            </a:br>
            <a:r>
              <a:rPr lang="en-US" b="0" i="0" dirty="0">
                <a:solidFill>
                  <a:srgbClr val="24292E"/>
                </a:solidFill>
                <a:effectLst/>
                <a:latin typeface="-apple-system"/>
              </a:rPr>
              <a:t> It is essential to ensure that sufficient capacity and SKUs are available. Every Azure region contains a finite set of resources at any given time.</a:t>
            </a:r>
          </a:p>
          <a:p>
            <a:pPr marL="685800" lvl="1" indent="-228600">
              <a:buFont typeface="Arial" panose="020B0604020202020204" pitchFamily="34" charset="0"/>
              <a:buChar char="•"/>
            </a:pPr>
            <a:r>
              <a:rPr lang="en-US" b="0" i="0" dirty="0">
                <a:solidFill>
                  <a:srgbClr val="24292E"/>
                </a:solidFill>
                <a:effectLst/>
                <a:latin typeface="-apple-system"/>
              </a:rPr>
              <a:t>Limits and quotas within the Azure platform for each service your workloads require.</a:t>
            </a:r>
          </a:p>
          <a:p>
            <a:pPr marL="685800" lvl="1" indent="-228600">
              <a:buFont typeface="Arial" panose="020B0604020202020204" pitchFamily="34" charset="0"/>
              <a:buChar char="•"/>
            </a:pPr>
            <a:r>
              <a:rPr lang="en-US" b="0" i="0" dirty="0">
                <a:solidFill>
                  <a:srgbClr val="24292E"/>
                </a:solidFill>
                <a:effectLst/>
                <a:latin typeface="-apple-system"/>
              </a:rPr>
              <a:t>Availability of required SKUs within chosen Azure regions.</a:t>
            </a:r>
          </a:p>
          <a:p>
            <a:pPr marL="685800" lvl="1" indent="-228600">
              <a:buFont typeface="Arial" panose="020B0604020202020204" pitchFamily="34" charset="0"/>
              <a:buChar char="•"/>
            </a:pPr>
            <a:r>
              <a:rPr lang="en-US" b="0" i="0" dirty="0">
                <a:solidFill>
                  <a:srgbClr val="24292E"/>
                </a:solidFill>
                <a:effectLst/>
                <a:latin typeface="-apple-system"/>
              </a:rPr>
              <a:t>Subscription quotas are not capacity guarantees and are applied on a per region basis.</a:t>
            </a:r>
            <a:br>
              <a:rPr lang="en-US" b="0" i="0" dirty="0">
                <a:solidFill>
                  <a:srgbClr val="24292E"/>
                </a:solidFill>
                <a:effectLst/>
                <a:latin typeface="-apple-system"/>
              </a:rPr>
            </a:b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Cost Management</a:t>
            </a:r>
            <a:br>
              <a:rPr lang="en-US" b="0" i="0" dirty="0">
                <a:solidFill>
                  <a:srgbClr val="24292E"/>
                </a:solidFill>
                <a:effectLst/>
                <a:latin typeface="-apple-system"/>
              </a:rPr>
            </a:br>
            <a:r>
              <a:rPr lang="en-US" b="0" i="0" dirty="0">
                <a:solidFill>
                  <a:srgbClr val="24292E"/>
                </a:solidFill>
                <a:effectLst/>
                <a:latin typeface="-apple-system"/>
              </a:rPr>
              <a:t>Cost transparency across a technical estate is a critical management challenge faced by every large enterprise organization</a:t>
            </a:r>
          </a:p>
          <a:p>
            <a:pPr marL="685800" lvl="1" indent="-228600">
              <a:buFont typeface="Arial" panose="020B0604020202020204" pitchFamily="34" charset="0"/>
              <a:buChar char="•"/>
            </a:pPr>
            <a:r>
              <a:rPr lang="en-US" b="0" i="0" dirty="0">
                <a:solidFill>
                  <a:srgbClr val="24292E"/>
                </a:solidFill>
                <a:effectLst/>
                <a:latin typeface="-apple-system"/>
              </a:rPr>
              <a:t>Using a shutdown schedule for non-production workloads to optimize costs</a:t>
            </a:r>
          </a:p>
          <a:p>
            <a:pPr marL="685800" lvl="1" indent="-228600">
              <a:buFont typeface="Arial" panose="020B0604020202020204" pitchFamily="34" charset="0"/>
              <a:buChar char="•"/>
            </a:pPr>
            <a:r>
              <a:rPr lang="en-US" b="0" i="0" dirty="0">
                <a:solidFill>
                  <a:srgbClr val="24292E"/>
                </a:solidFill>
                <a:effectLst/>
                <a:latin typeface="-apple-system"/>
              </a:rPr>
              <a:t>Using Azure Advisor to check cost optimization recommendations.</a:t>
            </a:r>
          </a:p>
          <a:p>
            <a:pPr marL="685800" lvl="1" indent="-228600">
              <a:buFont typeface="Arial" panose="020B0604020202020204" pitchFamily="34" charset="0"/>
              <a:buChar char="•"/>
            </a:pPr>
            <a:r>
              <a:rPr lang="en-US" b="0" i="0" dirty="0">
                <a:solidFill>
                  <a:srgbClr val="24292E"/>
                </a:solidFill>
                <a:effectLst/>
                <a:latin typeface="-apple-system"/>
              </a:rPr>
              <a:t>Potential need for chargeback models where shared PaaS services are concerned, such as ASE and AKS which may need to be shared to achieve higher density</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Network topology and connectivity</a:t>
            </a:r>
            <a:r>
              <a:rPr lang="en-US" b="0" dirty="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dirty="0">
              <a:latin typeface="Segoe UI "/>
            </a:endParaRPr>
          </a:p>
          <a:p>
            <a:endParaRPr lang="en-US" b="1" dirty="0">
              <a:latin typeface="Segoe UI "/>
            </a:endParaRPr>
          </a:p>
          <a:p>
            <a:r>
              <a:rPr lang="en-US" b="1" dirty="0">
                <a:latin typeface="Segoe UI "/>
              </a:rPr>
              <a:t>DNS Configuration</a:t>
            </a:r>
            <a:r>
              <a:rPr lang="en-US" b="0" dirty="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dirty="0">
              <a:latin typeface="Segoe UI "/>
            </a:endParaRPr>
          </a:p>
          <a:p>
            <a:pPr lvl="1"/>
            <a:r>
              <a:rPr lang="en-US" b="1" dirty="0">
                <a:latin typeface="Segoe UI "/>
              </a:rPr>
              <a:t>Tip</a:t>
            </a:r>
            <a:r>
              <a:rPr lang="en-US" b="0" dirty="0">
                <a:latin typeface="Segoe UI "/>
              </a:rPr>
              <a:t> – A common scenario here is customer extends their DNS infra to Azure (Infoblox, AD, </a:t>
            </a:r>
            <a:r>
              <a:rPr lang="en-US" b="0" dirty="0" err="1">
                <a:latin typeface="Segoe UI "/>
              </a:rPr>
              <a:t>etc</a:t>
            </a:r>
            <a:r>
              <a:rPr lang="en-US" b="0" dirty="0">
                <a:latin typeface="Segoe UI "/>
              </a:rPr>
              <a:t>) but also uses the azure DNS resolver 168.* address as a forwarder for those in-azure DNS servers to assure private link resolution. </a:t>
            </a:r>
            <a:endParaRPr lang="en-US" b="1" dirty="0">
              <a:latin typeface="Segoe UI "/>
            </a:endParaRPr>
          </a:p>
          <a:p>
            <a:endParaRPr lang="en-US" b="1" dirty="0">
              <a:latin typeface="Segoe UI "/>
            </a:endParaRPr>
          </a:p>
          <a:p>
            <a:r>
              <a:rPr lang="en-US" b="1" dirty="0">
                <a:latin typeface="Segoe UI "/>
              </a:rPr>
              <a:t>Azure Networking Topology</a:t>
            </a:r>
          </a:p>
          <a:p>
            <a:pPr marL="171450" indent="-171450">
              <a:buFont typeface="Arial" panose="020B0604020202020204" pitchFamily="34" charset="0"/>
              <a:buChar char="•"/>
            </a:pPr>
            <a:r>
              <a:rPr lang="en-US" b="1" dirty="0">
                <a:latin typeface="Segoe UI "/>
              </a:rPr>
              <a:t>Azure Virtual WAN </a:t>
            </a:r>
            <a:r>
              <a:rPr lang="en-US" b="0" i="0" dirty="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dirty="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dirty="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dirty="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dirty="0">
                <a:latin typeface="Segoe UI "/>
              </a:rPr>
              <a:t>Traditional Azure Networking </a:t>
            </a:r>
            <a:r>
              <a:rPr lang="en-US" b="0" dirty="0">
                <a:latin typeface="Segoe UI "/>
              </a:rPr>
              <a:t>can also be used </a:t>
            </a:r>
            <a:r>
              <a:rPr lang="en-US" b="0" i="0" dirty="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dirty="0">
                <a:solidFill>
                  <a:srgbClr val="24292E"/>
                </a:solidFill>
                <a:effectLst/>
                <a:latin typeface="Segoe UI "/>
              </a:rPr>
              <a:t>only intend to deploy resources in a few Azure regions</a:t>
            </a:r>
          </a:p>
          <a:p>
            <a:pPr marL="685800" lvl="1" indent="-228600">
              <a:buFont typeface="+mj-lt"/>
              <a:buAutoNum type="arabicPeriod"/>
            </a:pPr>
            <a:r>
              <a:rPr lang="en-US" b="0" i="0" dirty="0">
                <a:solidFill>
                  <a:srgbClr val="24292E"/>
                </a:solidFill>
                <a:effectLst/>
                <a:latin typeface="Segoe UI "/>
              </a:rPr>
              <a:t>have no need for a global interconnected network</a:t>
            </a:r>
          </a:p>
          <a:p>
            <a:pPr marL="685800" lvl="1" indent="-228600">
              <a:buFont typeface="+mj-lt"/>
              <a:buAutoNum type="arabicPeriod"/>
            </a:pPr>
            <a:r>
              <a:rPr lang="en-US" b="0" i="0" dirty="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dirty="0">
                <a:solidFill>
                  <a:srgbClr val="24292E"/>
                </a:solidFill>
                <a:effectLst/>
                <a:latin typeface="Segoe UI "/>
              </a:rPr>
              <a:t>require full control and granularity for manually configuring their Azure network.</a:t>
            </a:r>
          </a:p>
          <a:p>
            <a:pPr marL="457200" lvl="1" indent="0">
              <a:buFont typeface="+mj-lt"/>
              <a:buNone/>
            </a:pPr>
            <a:endParaRPr lang="en-US" b="0" i="0" dirty="0">
              <a:solidFill>
                <a:srgbClr val="24292E"/>
              </a:solidFill>
              <a:effectLst/>
              <a:latin typeface="Segoe UI "/>
            </a:endParaRPr>
          </a:p>
          <a:p>
            <a:pPr marL="457200" lvl="1" indent="0">
              <a:buFont typeface="+mj-lt"/>
              <a:buNone/>
            </a:pPr>
            <a:r>
              <a:rPr lang="en-US" b="1" i="0" dirty="0">
                <a:solidFill>
                  <a:srgbClr val="24292E"/>
                </a:solidFill>
                <a:effectLst/>
                <a:latin typeface="Segoe UI "/>
              </a:rPr>
              <a:t>Tip</a:t>
            </a:r>
            <a:r>
              <a:rPr lang="en-US" b="0" i="0" dirty="0">
                <a:solidFill>
                  <a:srgbClr val="24292E"/>
                </a:solidFill>
                <a:effectLst/>
                <a:latin typeface="Segoe UI "/>
              </a:rPr>
              <a:t>: The decision point here is usually boils down to two things; do you want managed transit networking? If yes, then </a:t>
            </a:r>
            <a:r>
              <a:rPr lang="en-US" b="0" i="0" dirty="0" err="1">
                <a:solidFill>
                  <a:srgbClr val="24292E"/>
                </a:solidFill>
                <a:effectLst/>
                <a:latin typeface="Segoe UI "/>
              </a:rPr>
              <a:t>vwan</a:t>
            </a:r>
            <a:r>
              <a:rPr lang="en-US" b="0" i="0" dirty="0">
                <a:solidFill>
                  <a:srgbClr val="24292E"/>
                </a:solidFill>
                <a:effectLst/>
                <a:latin typeface="Segoe UI "/>
              </a:rPr>
              <a:t>. Do you need to ensure </a:t>
            </a:r>
            <a:r>
              <a:rPr lang="en-US" b="0" i="0" dirty="0" err="1">
                <a:solidFill>
                  <a:srgbClr val="24292E"/>
                </a:solidFill>
                <a:effectLst/>
                <a:latin typeface="Segoe UI "/>
              </a:rPr>
              <a:t>vnets</a:t>
            </a:r>
            <a:r>
              <a:rPr lang="en-US" b="0" i="0" dirty="0">
                <a:solidFill>
                  <a:srgbClr val="24292E"/>
                </a:solidFill>
                <a:effectLst/>
                <a:latin typeface="Segoe UI "/>
              </a:rPr>
              <a:t>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dirty="0">
              <a:latin typeface="Segoe UI "/>
            </a:endParaRPr>
          </a:p>
          <a:p>
            <a:pPr algn="l"/>
            <a:r>
              <a:rPr lang="en-US" b="1" dirty="0">
                <a:latin typeface="Segoe UI "/>
              </a:rPr>
              <a:t>Connectivity to Azure </a:t>
            </a:r>
            <a:r>
              <a:rPr lang="en-US" b="0" dirty="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dirty="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dirty="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dirty="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dirty="0">
                <a:solidFill>
                  <a:srgbClr val="24292E"/>
                </a:solidFill>
                <a:effectLst/>
                <a:latin typeface="Segoe UI "/>
              </a:rPr>
              <a:t>Do not use the same ExpressRoute circuit to connect multiple environments that require isolation or dedicated bandwidth, so as to avoid "noisy </a:t>
            </a:r>
            <a:r>
              <a:rPr lang="en-US" b="0" i="0" dirty="0" err="1">
                <a:solidFill>
                  <a:srgbClr val="24292E"/>
                </a:solidFill>
                <a:effectLst/>
                <a:latin typeface="Segoe UI "/>
              </a:rPr>
              <a:t>neighbour</a:t>
            </a:r>
            <a:r>
              <a:rPr lang="en-US" b="0" i="0" dirty="0">
                <a:solidFill>
                  <a:srgbClr val="24292E"/>
                </a:solidFill>
                <a:effectLst/>
                <a:latin typeface="Segoe UI "/>
              </a:rPr>
              <a:t>" risks.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Connectivity to Azure PaaS </a:t>
            </a:r>
            <a:r>
              <a:rPr lang="en-US" b="0" dirty="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dirty="0">
              <a:solidFill>
                <a:srgbClr val="0366D6"/>
              </a:solidFill>
              <a:effectLst/>
              <a:latin typeface="Segoe UI "/>
            </a:endParaRPr>
          </a:p>
          <a:p>
            <a:pPr marL="628650" lvl="1" indent="-171450">
              <a:buFont typeface="Arial" panose="020B0604020202020204" pitchFamily="34" charset="0"/>
              <a:buChar char="•"/>
            </a:pPr>
            <a:r>
              <a:rPr lang="en-US" b="0" i="0" u="none" strike="noStrike" dirty="0">
                <a:solidFill>
                  <a:srgbClr val="0366D6"/>
                </a:solidFill>
                <a:effectLst/>
                <a:latin typeface="Segoe UI "/>
              </a:rPr>
              <a:t>Private Link p</a:t>
            </a:r>
            <a:r>
              <a:rPr lang="en-US" b="0" i="0" dirty="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dirty="0">
              <a:solidFill>
                <a:srgbClr val="24292E"/>
              </a:solidFill>
              <a:effectLst/>
              <a:latin typeface="Segoe UI "/>
            </a:endParaRPr>
          </a:p>
          <a:p>
            <a:pPr marL="0" indent="0">
              <a:buFont typeface="Arial" panose="020B0604020202020204" pitchFamily="34" charset="0"/>
              <a:buNone/>
            </a:pPr>
            <a:r>
              <a:rPr lang="en-US" b="0" i="0" dirty="0">
                <a:solidFill>
                  <a:srgbClr val="24292E"/>
                </a:solidFill>
                <a:effectLst/>
                <a:latin typeface="Segoe UI "/>
              </a:rPr>
              <a:t>	</a:t>
            </a:r>
            <a:r>
              <a:rPr lang="en-US" b="1" i="0" dirty="0">
                <a:solidFill>
                  <a:srgbClr val="24292E"/>
                </a:solidFill>
                <a:effectLst/>
                <a:latin typeface="Segoe UI "/>
              </a:rPr>
              <a:t>Tip</a:t>
            </a:r>
            <a:r>
              <a:rPr lang="en-US" b="0" i="0" dirty="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Inbound and Outbound Internet Connectivity </a:t>
            </a:r>
            <a:r>
              <a:rPr lang="en-US" b="0" dirty="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dirty="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Many enterprise customers have 100’s of 3</a:t>
            </a:r>
            <a:r>
              <a:rPr lang="en-US" b="0" baseline="30000" dirty="0">
                <a:latin typeface="Segoe UI "/>
              </a:rPr>
              <a:t>rd</a:t>
            </a:r>
            <a:r>
              <a:rPr lang="en-US" b="0" dirty="0">
                <a:latin typeface="Segoe UI "/>
              </a:rPr>
              <a:t> party firewalls deployed and want to maintain that ‘single pain of glass’ management for Azure. While this works and is supported 3</a:t>
            </a:r>
            <a:r>
              <a:rPr lang="en-US" b="0" baseline="30000" dirty="0">
                <a:latin typeface="Segoe UI "/>
              </a:rPr>
              <a:t>rd</a:t>
            </a:r>
            <a:r>
              <a:rPr lang="en-US" b="0" dirty="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Application Delivery </a:t>
            </a:r>
            <a:r>
              <a:rPr lang="en-US" b="0" dirty="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dirty="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dirty="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dirty="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dirty="0">
              <a:latin typeface="Segoe UI "/>
            </a:endParaRPr>
          </a:p>
          <a:p>
            <a:pPr marL="0" indent="0">
              <a:buFont typeface="Arial" panose="020B0604020202020204" pitchFamily="34" charset="0"/>
              <a:buNone/>
            </a:pPr>
            <a:r>
              <a:rPr lang="en-US" b="1" dirty="0">
                <a:latin typeface="Segoe UI "/>
              </a:rPr>
              <a:t>Planning for Landing Zone Network Segmentation</a:t>
            </a:r>
            <a:r>
              <a:rPr lang="en-US" b="0" dirty="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dirty="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dirty="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dirty="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dirty="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dirty="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dirty="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NSGs can be used to  implement zero trust principles but keep in mind they don’t inspect traffic (I.E. if the NSG is allow 443 and a bad actor tunnels </a:t>
            </a:r>
            <a:r>
              <a:rPr lang="en-US" b="0" i="0" dirty="0" err="1">
                <a:solidFill>
                  <a:srgbClr val="24292E"/>
                </a:solidFill>
                <a:effectLst/>
                <a:latin typeface="Segoe UI "/>
              </a:rPr>
              <a:t>ssh</a:t>
            </a:r>
            <a:r>
              <a:rPr lang="en-US" b="0" i="0" dirty="0">
                <a:solidFill>
                  <a:srgbClr val="24292E"/>
                </a:solidFill>
                <a:effectLst/>
                <a:latin typeface="Segoe UI "/>
              </a:rPr>
              <a:t> through 443, the </a:t>
            </a:r>
            <a:r>
              <a:rPr lang="en-US" b="0" i="0" dirty="0" err="1">
                <a:solidFill>
                  <a:srgbClr val="24292E"/>
                </a:solidFill>
                <a:effectLst/>
                <a:latin typeface="Segoe UI "/>
              </a:rPr>
              <a:t>nsg</a:t>
            </a:r>
            <a:r>
              <a:rPr lang="en-US" b="0" i="0" dirty="0">
                <a:solidFill>
                  <a:srgbClr val="24292E"/>
                </a:solidFill>
                <a:effectLst/>
                <a:latin typeface="Segoe UI "/>
              </a:rPr>
              <a:t> will allow it where a NGFW would block it).</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Network Encryption </a:t>
            </a:r>
            <a:r>
              <a:rPr lang="en-US" b="0" dirty="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dirty="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dirty="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dirty="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dirty="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dirty="0">
                <a:solidFill>
                  <a:srgbClr val="24292E"/>
                </a:solidFill>
                <a:effectLst/>
                <a:latin typeface="Segoe UI "/>
              </a:rPr>
              <a:t>Azure does not currently offer native encryption over Global </a:t>
            </a:r>
            <a:r>
              <a:rPr lang="en-US" b="0" i="0" dirty="0" err="1">
                <a:solidFill>
                  <a:srgbClr val="24292E"/>
                </a:solidFill>
                <a:effectLst/>
                <a:latin typeface="Segoe UI "/>
              </a:rPr>
              <a:t>VNet</a:t>
            </a:r>
            <a:r>
              <a:rPr lang="en-US" b="0" i="0" dirty="0">
                <a:solidFill>
                  <a:srgbClr val="24292E"/>
                </a:solidFill>
                <a:effectLst/>
                <a:latin typeface="Segoe UI "/>
              </a:rPr>
              <a:t> Peering.</a:t>
            </a:r>
          </a:p>
          <a:p>
            <a:pPr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a:t>
            </a:r>
            <a:r>
              <a:rPr lang="en-US" b="0" i="0" dirty="0" err="1">
                <a:solidFill>
                  <a:srgbClr val="24292E"/>
                </a:solidFill>
                <a:effectLst/>
                <a:latin typeface="Segoe UI "/>
              </a:rPr>
              <a:t>Ipsec</a:t>
            </a:r>
            <a:r>
              <a:rPr lang="en-US" b="0" i="0" dirty="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Traffic Inspection </a:t>
            </a:r>
            <a:r>
              <a:rPr lang="en-US" b="0" dirty="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dirty="0">
                <a:solidFill>
                  <a:srgbClr val="0366D6"/>
                </a:solidFill>
                <a:effectLst/>
                <a:latin typeface="Segoe UI "/>
                <a:hlinkClick r:id="rId3"/>
              </a:rPr>
              <a:t>Azure Virtual Network TAP (VTAP)</a:t>
            </a:r>
            <a:r>
              <a:rPr lang="en-US" b="0" i="0" dirty="0">
                <a:solidFill>
                  <a:srgbClr val="24292E"/>
                </a:solidFill>
                <a:effectLst/>
                <a:latin typeface="Segoe UI "/>
              </a:rPr>
              <a:t> is in preview, but your must reach to </a:t>
            </a:r>
            <a:r>
              <a:rPr lang="en-US" b="0" i="0" u="none" strike="noStrike" dirty="0">
                <a:solidFill>
                  <a:srgbClr val="0366D6"/>
                </a:solidFill>
                <a:effectLst/>
                <a:latin typeface="Segoe UI "/>
                <a:hlinkClick r:id="rId4"/>
              </a:rPr>
              <a:t>azurevnettap@microsoft.com</a:t>
            </a:r>
            <a:r>
              <a:rPr lang="en-US" b="0" i="0" dirty="0">
                <a:solidFill>
                  <a:srgbClr val="24292E"/>
                </a:solidFill>
                <a:effectLst/>
                <a:latin typeface="Segoe UI "/>
              </a:rPr>
              <a:t> for availability details.</a:t>
            </a:r>
          </a:p>
          <a:p>
            <a:pPr marL="628650" lvl="1" indent="-171450" algn="l">
              <a:buFont typeface="Arial" panose="020B0604020202020204" pitchFamily="34" charset="0"/>
              <a:buChar char="•"/>
            </a:pPr>
            <a:r>
              <a:rPr lang="en-US" b="0" i="0" dirty="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dirty="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dirty="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dirty="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dirty="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24292E"/>
                </a:solidFill>
                <a:effectLst/>
                <a:latin typeface="Segoe UI "/>
              </a:rPr>
              <a:t>Tip</a:t>
            </a:r>
            <a:r>
              <a:rPr lang="en-US" b="0" i="0" dirty="0">
                <a:solidFill>
                  <a:srgbClr val="24292E"/>
                </a:solidFill>
                <a:effectLst/>
                <a:latin typeface="Segoe UI "/>
              </a:rPr>
              <a:t>: Any enterprise with a requirement for ‘deep packet inspection’ is going to use a 3</a:t>
            </a:r>
            <a:r>
              <a:rPr lang="en-US" b="0" i="0" baseline="30000" dirty="0">
                <a:solidFill>
                  <a:srgbClr val="24292E"/>
                </a:solidFill>
                <a:effectLst/>
                <a:latin typeface="Segoe UI "/>
              </a:rPr>
              <a:t>rd</a:t>
            </a:r>
            <a:r>
              <a:rPr lang="en-US" b="0" i="0" dirty="0">
                <a:solidFill>
                  <a:srgbClr val="24292E"/>
                </a:solidFill>
                <a:effectLst/>
                <a:latin typeface="Segoe UI "/>
              </a:rPr>
              <a:t> party NVA until </a:t>
            </a:r>
            <a:r>
              <a:rPr lang="en-US" b="0" i="0" dirty="0" err="1">
                <a:solidFill>
                  <a:srgbClr val="24292E"/>
                </a:solidFill>
                <a:effectLst/>
                <a:latin typeface="Segoe UI "/>
              </a:rPr>
              <a:t>azfw</a:t>
            </a:r>
            <a:r>
              <a:rPr lang="en-US" b="0" i="0" dirty="0">
                <a:solidFill>
                  <a:srgbClr val="24292E"/>
                </a:solidFill>
                <a:effectLst/>
                <a:latin typeface="Segoe UI "/>
              </a:rPr>
              <a:t> supports it (NDA roadmap). </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25</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Management &amp; monitoring</a:t>
            </a:r>
            <a:r>
              <a:rPr lang="en-US" b="0" dirty="0"/>
              <a:t> in Enterprise-scale is primarily concerned with how an enterprise can operationalize and centrally govern their Azure estate. Management and monitoring recommendations align to the Enterprise-scale design principles and focus on native Azure capabilities. Where customers deviate from recommendations, it is important to highlight the design complexities, administrative burden, gaps in observability, and costs of third-party solutions. Defaulting to a customer’s existing toolset often proves challenging and slows adoption.</a:t>
            </a:r>
          </a:p>
          <a:p>
            <a:endParaRPr lang="en-US" b="0" dirty="0"/>
          </a:p>
          <a:p>
            <a:r>
              <a:rPr lang="en-US" b="1" dirty="0"/>
              <a:t>Role Entitlement</a:t>
            </a:r>
            <a:endParaRPr lang="en-US" b="0" dirty="0"/>
          </a:p>
          <a:p>
            <a:pPr lvl="1"/>
            <a:r>
              <a:rPr lang="en-US" b="0" dirty="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dirty="0"/>
          </a:p>
          <a:p>
            <a:pPr lvl="0"/>
            <a:r>
              <a:rPr lang="en-US" b="1" dirty="0"/>
              <a:t>Policy Assignment</a:t>
            </a:r>
          </a:p>
          <a:p>
            <a:pPr lvl="1"/>
            <a:r>
              <a:rPr lang="en-US" b="0" dirty="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lvl="0"/>
            <a:endParaRPr lang="en-US" b="0" dirty="0"/>
          </a:p>
          <a:p>
            <a:pPr lvl="0"/>
            <a:r>
              <a:rPr lang="en-US" b="1" dirty="0"/>
              <a:t>Archetype Templates</a:t>
            </a:r>
          </a:p>
          <a:p>
            <a:pPr lvl="1"/>
            <a:r>
              <a:rPr lang="en-US" b="0" dirty="0"/>
              <a:t>Management and monitoring within Enterprise-scale must be designed with application archetypes in mind. Every large-scale enterprise software estate will encompass a myriad of application archetypes, and each archetype may require a different migration/transformation path to Azure; a VM workload is not migrated the same way as SAP workloads. The management and monitoring design must account for these differences to ensure the proper guard rails and observability are in place and ready to consume at time of landing zone deployment.</a:t>
            </a:r>
          </a:p>
          <a:p>
            <a:pPr lvl="0"/>
            <a:endParaRPr lang="en-US" b="0" dirty="0"/>
          </a:p>
          <a:p>
            <a:pPr lvl="0"/>
            <a:r>
              <a:rPr lang="en-US" b="1" dirty="0"/>
              <a:t>Azure Monitor Logs (aka Log Analytics)</a:t>
            </a:r>
          </a:p>
          <a:p>
            <a:pPr lvl="1"/>
            <a:r>
              <a:rPr lang="en-US" b="0" dirty="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marL="628650" lvl="1" indent="-171450">
              <a:buFont typeface="Arial" panose="020B0604020202020204" pitchFamily="34" charset="0"/>
              <a:buChar char="•"/>
            </a:pPr>
            <a:r>
              <a:rPr lang="en-US" b="1" dirty="0"/>
              <a:t>Log Queries</a:t>
            </a:r>
            <a:r>
              <a:rPr lang="en-US" b="0" dirty="0"/>
              <a:t>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if the supporting data has been collected, and you understand how to construct the right query.</a:t>
            </a:r>
          </a:p>
          <a:p>
            <a:pPr marL="628650" lvl="1" indent="-171450">
              <a:buFont typeface="Arial" panose="020B0604020202020204" pitchFamily="34" charset="0"/>
              <a:buChar char="•"/>
            </a:pPr>
            <a:r>
              <a:rPr lang="en-US" b="0" dirty="0"/>
              <a:t>The goal of </a:t>
            </a:r>
            <a:r>
              <a:rPr lang="en-US" b="1" dirty="0"/>
              <a:t>alerting</a:t>
            </a:r>
            <a:r>
              <a:rPr lang="en-US" b="0" dirty="0"/>
              <a:t> is notification for significant events. Azure Monitor provides a unified alerting experience across platform and resource, with activity logs, metrics, and resource logs signal types. </a:t>
            </a:r>
          </a:p>
          <a:p>
            <a:pPr marL="1085850" lvl="2" indent="-171450">
              <a:buFont typeface="Arial" panose="020B0604020202020204" pitchFamily="34" charset="0"/>
              <a:buChar char="•"/>
            </a:pPr>
            <a:r>
              <a:rPr lang="en-US" b="0" dirty="0"/>
              <a:t>Metric alerts in Azure Monitor work on top of multi-dimensional metrics. These metrics could be platform metrics, custom metrics, popular logs from Azure Monitor converted to metrics and Application Insights metrics. Metric alerts evaluate at regular intervals to check if conditions on one or more metric time-series are true and notify you when the evaluations are met. Metric alerts are stateful, that is, they only send out notifications when the state changes.</a:t>
            </a:r>
          </a:p>
          <a:p>
            <a:pPr marL="1085850" lvl="2" indent="-171450">
              <a:buFont typeface="Arial" panose="020B0604020202020204" pitchFamily="34" charset="0"/>
              <a:buChar char="•"/>
            </a:pPr>
            <a:r>
              <a:rPr lang="en-US" b="0" dirty="0"/>
              <a:t>Log search rules are created by Azure Alerts to automatically run specified log queries at regular intervals. If the results of the log query match particular criteria, then an alert record is created.</a:t>
            </a:r>
          </a:p>
          <a:p>
            <a:pPr marL="1085850" lvl="2" indent="-171450">
              <a:buFont typeface="Arial" panose="020B0604020202020204" pitchFamily="34" charset="0"/>
              <a:buChar char="•"/>
            </a:pPr>
            <a:r>
              <a:rPr lang="en-US" b="0" dirty="0"/>
              <a:t>Activity log alerts are alerts that activate when a new activity log event occurs that matches the conditions specified in the alert. </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Dashboards</a:t>
            </a:r>
          </a:p>
          <a:p>
            <a:pPr marL="457200" lvl="1" indent="0">
              <a:buFont typeface="Arial" panose="020B0604020202020204" pitchFamily="34" charset="0"/>
              <a:buNone/>
            </a:pPr>
            <a:r>
              <a:rPr lang="en-US" b="0" dirty="0"/>
              <a:t>The goal within Enterprise-scale for visualizations is a curated set of dashboards built for specific personas in the operating model.</a:t>
            </a:r>
          </a:p>
          <a:p>
            <a:pPr marL="628650" lvl="1" indent="-171450">
              <a:buFont typeface="Arial" panose="020B0604020202020204" pitchFamily="34" charset="0"/>
              <a:buChar char="•"/>
            </a:pPr>
            <a:r>
              <a:rPr lang="en-US" b="1" dirty="0"/>
              <a:t>Azure Workbooks </a:t>
            </a:r>
            <a:r>
              <a:rPr lang="en-US" b="0" dirty="0"/>
              <a:t>are the platform visualization capability where current development efforts are focused.</a:t>
            </a:r>
          </a:p>
          <a:p>
            <a:pPr marL="914400" lvl="2" indent="0">
              <a:buFont typeface="Arial" panose="020B0604020202020204" pitchFamily="34" charset="0"/>
              <a:buNone/>
            </a:pPr>
            <a:r>
              <a:rPr lang="en-US" b="0" dirty="0"/>
              <a:t>Workbooks provide a flexible canvas for data analysis and the creation of rich visual reports within the Azure portal. They allow you to tap into multiple data sources from across Azure and combine them into unified interactive experiences.	</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But the real power of workbooks is the ability to combine data from disparate sources within a single report. This allows for the creation of composite resource views or joins across resources enabling richer data and insights that would otherwise be impossible.</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are currently compatible with the following data sources:</a:t>
            </a:r>
          </a:p>
          <a:p>
            <a:pPr marL="1085850" lvl="2" indent="-171450">
              <a:buFont typeface="Arial" panose="020B0604020202020204" pitchFamily="34" charset="0"/>
              <a:buChar char="•"/>
            </a:pPr>
            <a:r>
              <a:rPr lang="en-US" b="0" dirty="0"/>
              <a:t>Logs</a:t>
            </a:r>
          </a:p>
          <a:p>
            <a:pPr marL="1085850" lvl="2" indent="-171450">
              <a:buFont typeface="Arial" panose="020B0604020202020204" pitchFamily="34" charset="0"/>
              <a:buChar char="•"/>
            </a:pPr>
            <a:r>
              <a:rPr lang="en-US" b="0" dirty="0"/>
              <a:t>Metrics</a:t>
            </a:r>
          </a:p>
          <a:p>
            <a:pPr marL="1085850" lvl="2" indent="-171450">
              <a:buFont typeface="Arial" panose="020B0604020202020204" pitchFamily="34" charset="0"/>
              <a:buChar char="•"/>
            </a:pPr>
            <a:r>
              <a:rPr lang="en-US" b="0" dirty="0"/>
              <a:t>Azure Resource Graph</a:t>
            </a:r>
          </a:p>
          <a:p>
            <a:pPr marL="1085850" lvl="2" indent="-171450">
              <a:buFont typeface="Arial" panose="020B0604020202020204" pitchFamily="34" charset="0"/>
              <a:buChar char="•"/>
            </a:pPr>
            <a:r>
              <a:rPr lang="en-US" b="0" dirty="0"/>
              <a:t>Alerts (Preview)</a:t>
            </a:r>
          </a:p>
          <a:p>
            <a:pPr marL="1085850" lvl="2" indent="-171450">
              <a:buFont typeface="Arial" panose="020B0604020202020204" pitchFamily="34" charset="0"/>
              <a:buChar char="•"/>
            </a:pPr>
            <a:r>
              <a:rPr lang="en-US" b="0" dirty="0"/>
              <a:t>Workload Health (Preview)</a:t>
            </a:r>
          </a:p>
          <a:p>
            <a:pPr marL="1085850" lvl="2" indent="-171450">
              <a:buFont typeface="Arial" panose="020B0604020202020204" pitchFamily="34" charset="0"/>
              <a:buChar char="•"/>
            </a:pPr>
            <a:r>
              <a:rPr lang="en-US" b="0" dirty="0"/>
              <a:t>Azure Resource Health (Preview)</a:t>
            </a:r>
          </a:p>
          <a:p>
            <a:pPr marL="1085850" lvl="2" indent="-171450">
              <a:buFont typeface="Arial" panose="020B0604020202020204" pitchFamily="34" charset="0"/>
              <a:buChar char="•"/>
            </a:pPr>
            <a:r>
              <a:rPr lang="en-US" b="0" dirty="0"/>
              <a:t>Azure Data Explorer (Preview)</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Automation Accounts</a:t>
            </a:r>
          </a:p>
          <a:p>
            <a:pPr marL="457200" lvl="1" indent="0">
              <a:buFont typeface="Arial" panose="020B0604020202020204" pitchFamily="34" charset="0"/>
              <a:buNone/>
            </a:pPr>
            <a:r>
              <a:rPr lang="en-US" b="0" dirty="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dirty="0"/>
              <a:t>Update Management </a:t>
            </a:r>
            <a:r>
              <a:rPr lang="en-US" b="0" dirty="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dirty="0"/>
              <a:t>Inventory Management </a:t>
            </a:r>
            <a:r>
              <a:rPr lang="en-US" b="0" dirty="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dirty="0"/>
              <a:t>Change Tracking </a:t>
            </a:r>
            <a:r>
              <a:rPr lang="en-US" b="0" dirty="0"/>
              <a:t>in Azure Automation provides insight into changes to Windows software, Linux software packages, Windows and Linux files, Windows registry keys, Microsoft services, and Linux daemons on your computers.</a:t>
            </a:r>
          </a:p>
          <a:p>
            <a:pPr marL="628650" lvl="1" indent="-171450">
              <a:buFont typeface="Arial" panose="020B0604020202020204" pitchFamily="34" charset="0"/>
              <a:buChar char="•"/>
            </a:pPr>
            <a:endParaRPr lang="en-US" b="0" dirty="0"/>
          </a:p>
          <a:p>
            <a:pPr marL="0" lvl="0" indent="0">
              <a:buFont typeface="Arial" panose="020B0604020202020204" pitchFamily="34" charset="0"/>
              <a:buNone/>
            </a:pPr>
            <a:r>
              <a:rPr lang="en-US" b="1" dirty="0"/>
              <a:t>Network Watcher</a:t>
            </a:r>
          </a:p>
          <a:p>
            <a:pPr marL="457200" lvl="1" indent="0">
              <a:buFont typeface="Arial" panose="020B0604020202020204" pitchFamily="34" charset="0"/>
              <a:buNone/>
            </a:pPr>
            <a:r>
              <a:rPr lang="en-US" b="0" dirty="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dirty="0"/>
          </a:p>
          <a:p>
            <a:pPr marL="0" lvl="0" indent="0">
              <a:buFont typeface="Arial" panose="020B0604020202020204" pitchFamily="34" charset="0"/>
              <a:buNone/>
            </a:pPr>
            <a:r>
              <a:rPr lang="en-US" b="1" dirty="0"/>
              <a:t>Security Center</a:t>
            </a:r>
          </a:p>
          <a:p>
            <a:pPr marL="457200" lvl="1" indent="0">
              <a:buFont typeface="Arial" panose="020B0604020202020204" pitchFamily="34" charset="0"/>
              <a:buNone/>
            </a:pPr>
            <a:r>
              <a:rPr lang="en-US" b="0" dirty="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dirty="0"/>
              <a:t>		</a:t>
            </a:r>
          </a:p>
          <a:p>
            <a:pPr marL="457200" lvl="1" indent="0">
              <a:buFont typeface="Arial" panose="020B0604020202020204" pitchFamily="34" charset="0"/>
              <a:buNone/>
            </a:pPr>
            <a:r>
              <a:rPr lang="en-US" b="0" dirty="0"/>
              <a:t>When Security Center identifies a threat, it triggers a security alert with steps you need to take to respond to an attack. It also provides a report with information about the threat that was detected.</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dirty="0">
              <a:latin typeface="Calibri"/>
              <a:cs typeface="Calibri"/>
            </a:endParaRPr>
          </a:p>
          <a:p>
            <a:r>
              <a:rPr lang="en-US" dirty="0">
                <a:latin typeface="Segoe UI"/>
                <a:cs typeface="Segoe UI"/>
              </a:rPr>
              <a:t>This </a:t>
            </a:r>
            <a:r>
              <a:rPr lang="en-US" b="1" dirty="0">
                <a:latin typeface="Segoe UI"/>
                <a:cs typeface="Segoe UI"/>
              </a:rPr>
              <a:t>diagram</a:t>
            </a:r>
            <a:r>
              <a:rPr lang="en-US" dirty="0">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dirty="0">
                <a:latin typeface="Segoe UI"/>
                <a:cs typeface="Segoe UI"/>
              </a:rPr>
              <a:t>Backup policies in Enterprise-scale are guardrails that enable and enforce backups. </a:t>
            </a:r>
            <a:endParaRPr lang="en-US" dirty="0">
              <a:cs typeface="Segoe UI" panose="020B0502040204020203" pitchFamily="34" charset="0"/>
            </a:endParaRPr>
          </a:p>
          <a:p>
            <a:pPr marL="171450" indent="-171450">
              <a:buFont typeface="Arial"/>
              <a:buChar char="•"/>
            </a:pPr>
            <a:r>
              <a:rPr lang="en-US" dirty="0">
                <a:latin typeface="Segoe UI"/>
                <a:cs typeface="Segoe UI"/>
              </a:rPr>
              <a:t>The backup policy should be configured to align with the organizations recovery point objective (RPO).</a:t>
            </a:r>
            <a:endParaRPr lang="en-US" dirty="0">
              <a:cs typeface="Segoe UI" panose="020B0502040204020203" pitchFamily="34" charset="0"/>
            </a:endParaRPr>
          </a:p>
          <a:p>
            <a:pPr marL="171450" indent="-171450">
              <a:buFont typeface="Arial"/>
              <a:buChar char="•"/>
            </a:pPr>
            <a:r>
              <a:rPr lang="en-US" dirty="0">
                <a:latin typeface="Segoe UI"/>
                <a:cs typeface="Segoe UI"/>
              </a:rPr>
              <a:t>Azure backups for PaaS services eliminates the need for 3rd party backup software. </a:t>
            </a:r>
            <a:endParaRPr lang="en-US" dirty="0">
              <a:cs typeface="Segoe UI"/>
            </a:endParaRPr>
          </a:p>
          <a:p>
            <a:pPr marL="171450" indent="-171450">
              <a:buFont typeface="Arial"/>
              <a:buChar char="•"/>
            </a:pPr>
            <a:r>
              <a:rPr lang="en-US" dirty="0">
                <a:latin typeface="Segoe UI"/>
                <a:cs typeface="Segoe UI"/>
              </a:rPr>
              <a:t>Like traditional backup software, backup policies can be configured, audited, enabled, and enforced with Azure policy to enforce compliance within an organization.</a:t>
            </a:r>
            <a:endParaRPr lang="en-US" dirty="0">
              <a:cs typeface="Segoe UI"/>
            </a:endParaRPr>
          </a:p>
          <a:p>
            <a:pPr marL="171450" indent="-171450">
              <a:buFont typeface="Arial"/>
              <a:buChar char="•"/>
            </a:pPr>
            <a:r>
              <a:rPr lang="en-US" dirty="0">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dirty="0">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dirty="0">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dirty="0">
                <a:latin typeface="Segoe UI"/>
                <a:cs typeface="Segoe UI"/>
              </a:rPr>
              <a:t>When the native backup solution (Azure Backup) can't be used, other options will need to be considered to ensure data consistency and business continuity.</a:t>
            </a:r>
          </a:p>
          <a:p>
            <a:endParaRPr lang="en-US" dirty="0">
              <a:cs typeface="Segoe UI"/>
            </a:endParaRPr>
          </a:p>
          <a:p>
            <a:r>
              <a:rPr lang="en-US" b="1" dirty="0">
                <a:latin typeface="Segoe UI"/>
                <a:cs typeface="Segoe UI"/>
              </a:rPr>
              <a:t>Why are backup policies important</a:t>
            </a:r>
            <a:r>
              <a:rPr lang="en-US" dirty="0">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dirty="0">
              <a:cs typeface="Segoe UI"/>
            </a:endParaRPr>
          </a:p>
          <a:p>
            <a:r>
              <a:rPr lang="en-US" b="1" dirty="0">
                <a:latin typeface="Segoe UI"/>
                <a:cs typeface="Segoe UI"/>
              </a:rPr>
              <a:t>High Availability</a:t>
            </a:r>
            <a:endParaRPr lang="en-US" dirty="0">
              <a:latin typeface="Segoe UI"/>
              <a:cs typeface="Segoe UI"/>
            </a:endParaRPr>
          </a:p>
          <a:p>
            <a:pPr marL="171450" indent="-171450">
              <a:buFont typeface="Arial"/>
              <a:buChar char="•"/>
            </a:pPr>
            <a:r>
              <a:rPr lang="en-US" dirty="0">
                <a:latin typeface="Segoe UI"/>
                <a:cs typeface="Segoe UI"/>
              </a:rPr>
              <a:t>Applications should be deployed using availability zones within the same region</a:t>
            </a:r>
          </a:p>
          <a:p>
            <a:pPr marL="171450" indent="-171450">
              <a:buFont typeface="Arial"/>
              <a:buChar char="•"/>
            </a:pPr>
            <a:r>
              <a:rPr lang="en-US" dirty="0">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dirty="0">
                <a:latin typeface="Segoe UI"/>
                <a:cs typeface="Segoe UI"/>
              </a:rPr>
              <a:t>Load balancers or Application Gateways should be used on the backend for stateless virtual machine workloads that are deployed across multiple instances in Availability Zones.</a:t>
            </a:r>
            <a:endParaRPr lang="en-US" dirty="0">
              <a:cs typeface="Segoe UI" panose="020B0502040204020203" pitchFamily="34" charset="0"/>
            </a:endParaRPr>
          </a:p>
          <a:p>
            <a:pPr marL="171450" indent="-171450">
              <a:buFont typeface="Arial"/>
              <a:buChar char="•"/>
            </a:pPr>
            <a:r>
              <a:rPr lang="en-US" dirty="0">
                <a:latin typeface="Segoe UI"/>
                <a:cs typeface="Segoe UI"/>
              </a:rPr>
              <a:t>Application-level replication should be used for stateful virtual machine workloads across Availability Zones. An example of this would be SQL </a:t>
            </a:r>
            <a:r>
              <a:rPr lang="en-US" dirty="0" err="1">
                <a:latin typeface="Segoe UI"/>
                <a:cs typeface="Segoe UI"/>
              </a:rPr>
              <a:t>AlwaysOn</a:t>
            </a:r>
            <a:r>
              <a:rPr lang="en-US" dirty="0">
                <a:latin typeface="Segoe UI"/>
                <a:cs typeface="Segoe UI"/>
              </a:rPr>
              <a:t>.</a:t>
            </a:r>
            <a:endParaRPr lang="en-US" dirty="0">
              <a:cs typeface="Segoe UI" panose="020B0502040204020203" pitchFamily="34" charset="0"/>
            </a:endParaRPr>
          </a:p>
          <a:p>
            <a:endParaRPr lang="en-US" dirty="0">
              <a:cs typeface="Segoe UI" panose="020B0502040204020203" pitchFamily="34" charset="0"/>
            </a:endParaRPr>
          </a:p>
          <a:p>
            <a:r>
              <a:rPr lang="en-US" b="1" dirty="0">
                <a:latin typeface="Segoe UI"/>
                <a:cs typeface="Segoe UI"/>
              </a:rPr>
              <a:t>Disaster Recovery</a:t>
            </a:r>
          </a:p>
          <a:p>
            <a:pPr marL="171450" indent="-171450">
              <a:buFont typeface="Arial"/>
              <a:buChar char="•"/>
            </a:pPr>
            <a:r>
              <a:rPr lang="en-US" dirty="0">
                <a:latin typeface="Segoe UI"/>
                <a:cs typeface="Segoe UI"/>
              </a:rPr>
              <a:t>Applications and its corresponding data should be asynchronously replicated across multiple paired regions.</a:t>
            </a:r>
          </a:p>
          <a:p>
            <a:pPr marL="171450" indent="-171450">
              <a:buFont typeface="Arial"/>
              <a:buChar char="•"/>
            </a:pPr>
            <a:r>
              <a:rPr lang="en-US" dirty="0">
                <a:latin typeface="Segoe UI"/>
                <a:cs typeface="Segoe UI"/>
              </a:rPr>
              <a:t>Applications architectures should enforce the use of native replication options for stateful virtual machines to replicate data between regions in region pairs. One example is the SQL </a:t>
            </a:r>
            <a:r>
              <a:rPr lang="en-US" dirty="0" err="1">
                <a:latin typeface="Segoe UI"/>
                <a:cs typeface="Segoe UI"/>
              </a:rPr>
              <a:t>AlwaysOn</a:t>
            </a:r>
            <a:r>
              <a:rPr lang="en-US" dirty="0">
                <a:latin typeface="Segoe UI"/>
                <a:cs typeface="Segoe UI"/>
              </a:rPr>
              <a:t>.</a:t>
            </a:r>
          </a:p>
          <a:p>
            <a:pPr marL="171450" indent="-171450">
              <a:buFont typeface="Arial"/>
              <a:buChar char="•"/>
            </a:pPr>
            <a:r>
              <a:rPr lang="en-US" dirty="0">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dirty="0">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dirty="0">
                <a:latin typeface="Segoe UI"/>
                <a:cs typeface="Segoe UI"/>
              </a:rPr>
              <a:t>Overlapping IP address ranges must be avoided for production and DR sites to prevent connection issues.</a:t>
            </a:r>
          </a:p>
          <a:p>
            <a:pPr marL="171450" indent="-171450">
              <a:buFont typeface="Arial"/>
              <a:buChar char="•"/>
            </a:pPr>
            <a:r>
              <a:rPr lang="en-US" dirty="0">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dirty="0">
                <a:latin typeface="Segoe UI"/>
                <a:cs typeface="Segoe UI"/>
              </a:rPr>
              <a:t>Side note: When planning for Azure Pass deployments database backups should be isolated from </a:t>
            </a:r>
            <a:r>
              <a:rPr lang="en-US" dirty="0" err="1">
                <a:latin typeface="Segoe UI"/>
                <a:cs typeface="Segoe UI"/>
              </a:rPr>
              <a:t>KeyVault</a:t>
            </a:r>
            <a:r>
              <a:rPr lang="en-US" dirty="0">
                <a:latin typeface="Segoe UI"/>
                <a:cs typeface="Segoe UI"/>
              </a:rPr>
              <a:t> backups in separate storage accounts.</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27</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b="1" dirty="0"/>
              <a:t>TALK TRACK:</a:t>
            </a:r>
          </a:p>
          <a:p>
            <a:r>
              <a:rPr lang="en-GB" b="0" dirty="0"/>
              <a:t>ES is secure by design leveraging </a:t>
            </a:r>
          </a:p>
          <a:p>
            <a:pPr marL="171450" indent="-171450">
              <a:buFont typeface="Arial" panose="020B0604020202020204" pitchFamily="34" charset="0"/>
              <a:buChar char="•"/>
            </a:pPr>
            <a:r>
              <a:rPr lang="en-GB" b="0" dirty="0"/>
              <a:t>Azure </a:t>
            </a:r>
            <a:r>
              <a:rPr lang="en-GB" b="0" dirty="0" err="1"/>
              <a:t>DepolyIfNotExist</a:t>
            </a:r>
            <a:r>
              <a:rPr lang="en-GB" b="0" dirty="0"/>
              <a:t> Policies</a:t>
            </a:r>
          </a:p>
          <a:p>
            <a:pPr marL="171450" indent="-171450">
              <a:buFont typeface="Arial" panose="020B0604020202020204" pitchFamily="34" charset="0"/>
              <a:buChar char="•"/>
            </a:pPr>
            <a:r>
              <a:rPr lang="en-GB" b="0" dirty="0"/>
              <a:t>Centralized Identity &amp; Access </a:t>
            </a:r>
            <a:r>
              <a:rPr lang="en-GB" b="0" dirty="0" err="1"/>
              <a:t>Mgmt</a:t>
            </a:r>
            <a:r>
              <a:rPr lang="en-GB" b="0" dirty="0"/>
              <a:t> with PIM, MFA, Conditional Access to provide the components for Zero-Trust </a:t>
            </a:r>
          </a:p>
          <a:p>
            <a:pPr marL="171450" indent="-171450">
              <a:buFont typeface="Arial" panose="020B0604020202020204" pitchFamily="34" charset="0"/>
              <a:buChar char="•"/>
            </a:pPr>
            <a:r>
              <a:rPr lang="en-GB" b="0" dirty="0"/>
              <a:t>Protect secrets with a strategic Key Vault approach</a:t>
            </a:r>
          </a:p>
          <a:p>
            <a:pPr marL="171450" indent="-171450">
              <a:buFont typeface="Arial" panose="020B0604020202020204" pitchFamily="34" charset="0"/>
              <a:buChar char="•"/>
            </a:pPr>
            <a:r>
              <a:rPr lang="en-GB" b="0" dirty="0"/>
              <a:t>All logs go to a centralized Log Analytics Workspace</a:t>
            </a:r>
          </a:p>
          <a:p>
            <a:pPr marL="171450" indent="-171450">
              <a:buFont typeface="Arial" panose="020B0604020202020204" pitchFamily="34" charset="0"/>
              <a:buChar char="•"/>
            </a:pPr>
            <a:r>
              <a:rPr lang="en-GB" b="0" dirty="0"/>
              <a:t>Azure Security Center for </a:t>
            </a:r>
          </a:p>
          <a:p>
            <a:endParaRPr lang="en-US" dirty="0"/>
          </a:p>
          <a:p>
            <a:r>
              <a:rPr lang="en-US" b="1" dirty="0">
                <a:latin typeface="Segoe UI"/>
                <a:cs typeface="Segoe UI"/>
              </a:rPr>
              <a:t>Key Message: </a:t>
            </a:r>
            <a:r>
              <a:rPr lang="en-US" dirty="0">
                <a:latin typeface="Segoe UI"/>
                <a:cs typeface="Segoe UI"/>
              </a:rPr>
              <a:t>Key Vaults are for applications</a:t>
            </a:r>
            <a:endParaRPr lang="en-US" dirty="0"/>
          </a:p>
          <a:p>
            <a:endParaRPr lang="en-US" dirty="0">
              <a:latin typeface="Segoe UI"/>
              <a:cs typeface="Segoe UI"/>
            </a:endParaRPr>
          </a:p>
          <a:p>
            <a:r>
              <a:rPr lang="en-US" dirty="0">
                <a:latin typeface="Segoe UI"/>
                <a:cs typeface="Segoe UI"/>
              </a:rPr>
              <a:t>Emphasis on central management with policies to ensure compliance and to not reach scale limits.</a:t>
            </a:r>
          </a:p>
          <a:p>
            <a:pPr marL="685800" lvl="1" indent="-228600">
              <a:buFont typeface="Wingdings"/>
              <a:buChar char="q"/>
            </a:pPr>
            <a:r>
              <a:rPr lang="en-US" dirty="0">
                <a:latin typeface="Segoe UI"/>
                <a:cs typeface="Segoe UI"/>
              </a:rPr>
              <a:t>Key Vault should be centrally managed, but not centrally deployed. </a:t>
            </a:r>
            <a:endParaRPr lang="en-US" dirty="0">
              <a:cs typeface="Segoe UI"/>
            </a:endParaRPr>
          </a:p>
          <a:p>
            <a:pPr marL="685800" lvl="1" indent="-228600">
              <a:buFont typeface="Wingdings"/>
              <a:buChar char="q"/>
            </a:pPr>
            <a:r>
              <a:rPr lang="en-US" dirty="0">
                <a:latin typeface="Segoe UI"/>
                <a:cs typeface="Segoe UI"/>
              </a:rPr>
              <a:t>Key Vault should not be in a dedicated subscription as a shared service.</a:t>
            </a:r>
            <a:endParaRPr lang="en-US" dirty="0">
              <a:cs typeface="Segoe UI"/>
            </a:endParaRPr>
          </a:p>
          <a:p>
            <a:pPr marL="685800" lvl="1" indent="-228600">
              <a:buFont typeface="Wingdings"/>
              <a:buChar char="q"/>
            </a:pPr>
            <a:r>
              <a:rPr lang="en-US" dirty="0">
                <a:latin typeface="Segoe UI"/>
                <a:cs typeface="Segoe UI"/>
              </a:rPr>
              <a:t>Key Vault, by design, should be distributed across the applications that need it. </a:t>
            </a:r>
            <a:endParaRPr lang="en-US" dirty="0">
              <a:cs typeface="Segoe UI"/>
            </a:endParaRPr>
          </a:p>
          <a:p>
            <a:endParaRPr lang="en-US" dirty="0">
              <a:latin typeface="Segoe UI"/>
              <a:cs typeface="Segoe UI"/>
            </a:endParaRPr>
          </a:p>
          <a:p>
            <a:r>
              <a:rPr lang="en-US" b="1" dirty="0">
                <a:latin typeface="Segoe UI"/>
                <a:cs typeface="Segoe UI"/>
              </a:rPr>
              <a:t>Identity &amp; Access</a:t>
            </a:r>
            <a:r>
              <a:rPr lang="en-US" dirty="0">
                <a:latin typeface="Segoe UI"/>
                <a:cs typeface="Segoe UI"/>
              </a:rPr>
              <a:t> </a:t>
            </a:r>
            <a:endParaRPr lang="en-US" dirty="0">
              <a:cs typeface="Segoe UI"/>
            </a:endParaRPr>
          </a:p>
          <a:p>
            <a:pPr marL="628650" lvl="1" indent="-171450">
              <a:buFont typeface="Wingdings"/>
              <a:buChar char="q"/>
            </a:pPr>
            <a:r>
              <a:rPr lang="en-US" dirty="0">
                <a:latin typeface="Segoe UI"/>
                <a:cs typeface="Segoe UI"/>
              </a:rPr>
              <a:t>Leverage PIM for roles assignments to avoid permanent access. </a:t>
            </a:r>
            <a:endParaRPr lang="en-US" dirty="0">
              <a:cs typeface="Segoe UI"/>
            </a:endParaRPr>
          </a:p>
          <a:p>
            <a:pPr marL="628650" lvl="1" indent="-171450">
              <a:buFont typeface="Wingdings"/>
              <a:buChar char="q"/>
            </a:pPr>
            <a:r>
              <a:rPr lang="en-US" dirty="0">
                <a:latin typeface="Segoe UI"/>
                <a:cs typeface="Segoe UI"/>
              </a:rPr>
              <a:t>Use of custom roles to add granularity to the permissions </a:t>
            </a:r>
            <a:endParaRPr lang="en-US" dirty="0">
              <a:cs typeface="Segoe UI"/>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28</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accent6">
                    <a:lumMod val="10000"/>
                  </a:schemeClr>
                </a:solidFill>
              </a:rPr>
              <a:t>Azure landing zones in </a:t>
            </a:r>
            <a:r>
              <a:rPr lang="en-US" b="0" i="0" u="none" dirty="0">
                <a:solidFill>
                  <a:schemeClr val="accent6">
                    <a:lumMod val="10000"/>
                  </a:schemeClr>
                </a:solidFill>
                <a:effectLst/>
                <a:latin typeface="Segoe UI" panose="020B0502040204020203" pitchFamily="34" charset="0"/>
              </a:rPr>
              <a:t>the </a:t>
            </a:r>
            <a:r>
              <a:rPr lang="en-US" b="0" i="0" u="none" dirty="0">
                <a:solidFill>
                  <a:schemeClr val="accent6">
                    <a:lumMod val="10000"/>
                  </a:schemeClr>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Microsoft Cloud Adoption Framework for Azure</a:t>
            </a:r>
            <a:r>
              <a:rPr lang="en-US" b="0" i="0" u="none" dirty="0">
                <a:solidFill>
                  <a:schemeClr val="accent6">
                    <a:lumMod val="10000"/>
                  </a:schemeClr>
                </a:solidFill>
                <a:effectLst/>
                <a:latin typeface="Segoe UI" panose="020B0502040204020203" pitchFamily="34" charset="0"/>
              </a:rPr>
              <a:t> are designed to accelerate efforts to map, modernize, or even reimagine the operating model. Azure landing zones help build a cloud environment aligned to the optimal technology operations specific to your needs in the cloud.</a:t>
            </a:r>
            <a:endParaRPr lang="en-US" u="none" dirty="0">
              <a:solidFill>
                <a:schemeClr val="accent6">
                  <a:lumMod val="10000"/>
                </a:schemeClr>
              </a:solidFill>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here with foundations but what if you need to scale , (go to next slide)</a:t>
            </a:r>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2782624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This reference implementation is ideal for customers that have started their Enterprise-Scale journey with an Enterprise-Scale foundation implementation and then there is a need to add connectivity on-premises datacenters and branch offices by using Azure VWAN, ExpressRoute and VPN. This reference implementation is also well suited for customers who want to start with Landing Zones for their net new deployment/development in Azure, where a global transit network is required, including hybrid connectivity to on-premises datacenters and branch offices via ExpressRoute and VPN.</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3352549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The enterprise-scale architecture provides prescriptive guidance coupled with Azure best practices, and it follows design principles across the critical design areas for the customer's Azure environment. </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34</a:t>
            </a:fld>
            <a:endParaRPr lang="en-US"/>
          </a:p>
        </p:txBody>
      </p:sp>
    </p:spTree>
    <p:extLst>
      <p:ext uri="{BB962C8B-B14F-4D97-AF65-F5344CB8AC3E}">
        <p14:creationId xmlns:p14="http://schemas.microsoft.com/office/powerpoint/2010/main" val="1757541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WCB Customer Engineering Team (CET)</a:t>
            </a:r>
          </a:p>
          <a:p>
            <a:r>
              <a:rPr lang="en-US" dirty="0"/>
              <a:t>Will maintain (build tests &amp; track) authoritative guidance and reference implementation.  Both will evolve on a regular cadence as new Azure Platform capabilities are released,</a:t>
            </a:r>
            <a:br>
              <a:rPr lang="en-US" dirty="0"/>
            </a:br>
            <a:r>
              <a:rPr lang="en-US" dirty="0"/>
              <a:t>&amp; validated in production.  The reference implementation will be released and updated on a best effort basis.</a:t>
            </a:r>
          </a:p>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36</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Deciding what you’re going to build will drive what foundation to choose.</a:t>
            </a:r>
          </a:p>
          <a:p>
            <a:endParaRPr lang="en-US" sz="11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Each of these buildings requires a different foundation.</a:t>
            </a:r>
          </a:p>
          <a:p>
            <a:pPr marL="0" indent="0">
              <a:buFontTx/>
              <a:buNone/>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What foundation is the right one?</a:t>
            </a:r>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Constructing a cloud-ready environment is like building a house structurally up to code.</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If a customer wants to build an app in the cloud, we must build the environment that helps them deliver on their business priorities.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What is the cloud operating model that is running the application?</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We must ensure that the environment scales as the application becomes more robust and more complex.</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And of course, the cloud environment must be compliant.</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Cloud-ready environments help customers to become agile, make use of innovative technologies, and remain secure.</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Let’s look at how Azure landing zones help customers.</a:t>
            </a:r>
            <a:endParaRPr lang="en-US" sz="1100" dirty="0"/>
          </a:p>
          <a:p>
            <a:pPr algn="l"/>
            <a:endParaRPr lang="en-US" sz="1100" b="0" i="0" u="none" strike="noStrike" baseline="0" dirty="0">
              <a:solidFill>
                <a:srgbClr val="000000"/>
              </a:solidFill>
              <a:latin typeface="Segoe Pro Display SemiLight"/>
            </a:endParaRPr>
          </a:p>
          <a:p>
            <a:pPr algn="l"/>
            <a:endParaRPr lang="en-US" sz="1100" b="0" i="0" u="none" strike="noStrike" baseline="0" dirty="0">
              <a:solidFill>
                <a:srgbClr val="000000"/>
              </a:solidFill>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What are Azure landing zones and how do they help customers?</a:t>
            </a:r>
          </a:p>
          <a:p>
            <a:endParaRPr lang="en-US" sz="1100" kern="1200" dirty="0">
              <a:solidFill>
                <a:schemeClr val="tx1"/>
              </a:solidFill>
              <a:effectLst/>
              <a:latin typeface="Segoe"/>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Wingdings" panose="05000000000000000000" pitchFamily="2" charset="2"/>
              <a:buNone/>
              <a:tabLst/>
              <a:defRPr/>
            </a:pPr>
            <a:r>
              <a:rPr lang="en-US" sz="1100" kern="1200" dirty="0">
                <a:solidFill>
                  <a:schemeClr val="tx1"/>
                </a:solidFill>
                <a:effectLst/>
                <a:latin typeface="Segoe"/>
                <a:ea typeface="+mn-ea"/>
                <a:cs typeface="+mn-cs"/>
              </a:rPr>
              <a:t>[</a:t>
            </a:r>
            <a:r>
              <a:rPr lang="en-US" sz="1100" b="1" kern="1200" dirty="0">
                <a:solidFill>
                  <a:schemeClr val="tx1"/>
                </a:solidFill>
                <a:effectLst/>
                <a:latin typeface="Segoe"/>
                <a:ea typeface="+mn-ea"/>
                <a:cs typeface="+mn-cs"/>
              </a:rPr>
              <a:t>Review main points</a:t>
            </a:r>
            <a:r>
              <a:rPr lang="en-US" sz="1100" kern="1200" dirty="0">
                <a:solidFill>
                  <a:schemeClr val="tx1"/>
                </a:solidFill>
                <a:effectLst/>
                <a:latin typeface="Segoe"/>
                <a:ea typeface="+mn-ea"/>
                <a:cs typeface="+mn-cs"/>
              </a:rPr>
              <a:t>]</a:t>
            </a:r>
          </a:p>
          <a:p>
            <a:pPr marL="0" marR="0" lvl="0" indent="0" algn="l" defTabSz="932742" rtl="0" eaLnBrk="1" fontAlgn="auto" latinLnBrk="0" hangingPunct="1">
              <a:lnSpc>
                <a:spcPct val="90000"/>
              </a:lnSpc>
              <a:spcBef>
                <a:spcPts val="0"/>
              </a:spcBef>
              <a:spcAft>
                <a:spcPts val="340"/>
              </a:spcAft>
              <a:buClrTx/>
              <a:buSzTx/>
              <a:buFont typeface="Wingdings" panose="05000000000000000000" pitchFamily="2" charset="2"/>
              <a:buNone/>
              <a:tabLst/>
              <a:defRPr/>
            </a:pPr>
            <a:r>
              <a:rPr lang="en-US" sz="1100" b="1" kern="1200" dirty="0">
                <a:solidFill>
                  <a:schemeClr val="tx1"/>
                </a:solidFill>
                <a:effectLst/>
                <a:latin typeface="Segoe"/>
                <a:ea typeface="+mn-ea"/>
                <a:cs typeface="+mn-cs"/>
              </a:rPr>
              <a:t>key messaging:</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“Azure landing zones support all paths to the cloud, (including migrations on-prem to the cloud) and building net new applications.”</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Let’s look at how Azure landing zones fit in with the Microsoft Cloud Adoption Framework.</a:t>
            </a:r>
            <a:endParaRPr lang="en-US" sz="1100" b="0" i="0" u="none" strike="noStrike" baseline="0" dirty="0">
              <a:solidFill>
                <a:srgbClr val="000000"/>
              </a:solidFill>
              <a:latin typeface="Segoe Pro Display SemiLight"/>
            </a:endParaRPr>
          </a:p>
          <a:p>
            <a:pPr algn="l"/>
            <a:endParaRPr lang="en-US" sz="1100" b="0" i="0" u="none" strike="noStrike" baseline="0" dirty="0">
              <a:solidFill>
                <a:srgbClr val="000000"/>
              </a:solidFill>
              <a:latin typeface="Segoe"/>
            </a:endParaRPr>
          </a:p>
          <a:p>
            <a:endParaRPr lang="en-US" sz="11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11/23/21 7:41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4557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 Ready stage of the Microsoft Cloud Adoption Framework involves preparing organizations’ people, process and </a:t>
            </a:r>
            <a:r>
              <a:rPr lang="en-US" sz="1100" b="1" dirty="0">
                <a:latin typeface="Segoe"/>
              </a:rPr>
              <a:t>environment </a:t>
            </a:r>
            <a:r>
              <a:rPr lang="en-US" sz="1100" b="0" dirty="0">
                <a:latin typeface="Segoe"/>
              </a:rPr>
              <a:t>for digital transformation</a:t>
            </a:r>
            <a:r>
              <a:rPr lang="en-US" sz="1100" dirty="0">
                <a:latin typeface="Segoe"/>
              </a:rPr>
              <a:t>.</a:t>
            </a:r>
          </a:p>
          <a:p>
            <a:endParaRPr lang="en-US" sz="1100" dirty="0">
              <a:latin typeface="Segoe"/>
            </a:endParaRPr>
          </a:p>
          <a:p>
            <a:pPr marL="171450" indent="-171450">
              <a:buFont typeface="Wingdings" panose="05000000000000000000" pitchFamily="2" charset="2"/>
              <a:buChar char="§"/>
            </a:pPr>
            <a:r>
              <a:rPr lang="en-US" sz="1100" dirty="0">
                <a:latin typeface="Segoe"/>
              </a:rPr>
              <a:t>We want to enable customers to successfully adopt the Azure cloud.</a:t>
            </a:r>
          </a:p>
          <a:p>
            <a:pPr marL="171450" indent="-171450">
              <a:buFont typeface="Wingdings" panose="05000000000000000000" pitchFamily="2" charset="2"/>
              <a:buChar char="§"/>
            </a:pPr>
            <a:r>
              <a:rPr lang="en-US" sz="1100" dirty="0">
                <a:latin typeface="Segoe"/>
              </a:rPr>
              <a:t>When we’re talking about cloud adoption and landing zones, we’re pointing to the Ready stage.</a:t>
            </a:r>
          </a:p>
          <a:p>
            <a:pPr marL="171450" indent="-171450">
              <a:buFont typeface="Wingdings" panose="05000000000000000000" pitchFamily="2" charset="2"/>
              <a:buChar char="§"/>
            </a:pPr>
            <a:r>
              <a:rPr lang="en-US" sz="1100" dirty="0">
                <a:latin typeface="Segoe"/>
              </a:rPr>
              <a:t>In the Ready stage, cloud adoption plans have been discussed and defined, and we are ready to deploy a workload on Azure.</a:t>
            </a:r>
          </a:p>
          <a:p>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Azure landing zones in more detail.</a:t>
            </a:r>
          </a:p>
          <a:p>
            <a:endParaRPr lang="en-US" dirty="0">
              <a:latin typeface="Segoe UI "/>
            </a:endParaRPr>
          </a:p>
        </p:txBody>
      </p:sp>
    </p:spTree>
    <p:extLst>
      <p:ext uri="{BB962C8B-B14F-4D97-AF65-F5344CB8AC3E}">
        <p14:creationId xmlns:p14="http://schemas.microsoft.com/office/powerpoint/2010/main" val="166576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Design areas are </a:t>
            </a:r>
            <a:r>
              <a:rPr lang="en-US" sz="1100" i="1" dirty="0">
                <a:latin typeface="Segoe"/>
              </a:rPr>
              <a:t>the</a:t>
            </a:r>
            <a:r>
              <a:rPr lang="en-US" sz="1100" dirty="0">
                <a:latin typeface="Segoe"/>
              </a:rPr>
              <a:t> </a:t>
            </a:r>
            <a:r>
              <a:rPr lang="en-US" sz="1100" i="1" dirty="0">
                <a:latin typeface="Segoe"/>
              </a:rPr>
              <a:t>critical components</a:t>
            </a:r>
            <a:r>
              <a:rPr lang="en-US" sz="1100" dirty="0">
                <a:latin typeface="Segoe"/>
              </a:rPr>
              <a:t> of Azure landing zones.</a:t>
            </a:r>
          </a:p>
          <a:p>
            <a:endParaRPr lang="en-US" sz="1100" dirty="0">
              <a:latin typeface="Segoe"/>
            </a:endParaRPr>
          </a:p>
          <a:p>
            <a:pPr marL="171450" indent="-171450">
              <a:buFont typeface="Wingdings" panose="05000000000000000000" pitchFamily="2" charset="2"/>
              <a:buChar char="§"/>
            </a:pPr>
            <a:r>
              <a:rPr lang="en-US" sz="1100" dirty="0">
                <a:latin typeface="Segoe"/>
              </a:rPr>
              <a:t>Remember the foundation we’re choosing? And how it depends on what house we are building? </a:t>
            </a:r>
          </a:p>
          <a:p>
            <a:pPr marL="171450" indent="-171450">
              <a:buFont typeface="Wingdings" panose="05000000000000000000" pitchFamily="2" charset="2"/>
              <a:buChar char="§"/>
            </a:pPr>
            <a:r>
              <a:rPr lang="en-US" sz="1100" dirty="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r>
              <a:rPr lang="en-US" sz="1100" b="1" dirty="0">
                <a:latin typeface="Segoe"/>
              </a:rPr>
              <a:t>[Set up slide] </a:t>
            </a:r>
            <a:r>
              <a:rPr lang="en-US" sz="1100" dirty="0">
                <a:latin typeface="Segoe"/>
              </a:rPr>
              <a:t>These are the design components that all Azure landing zones must have.</a:t>
            </a:r>
          </a:p>
          <a:p>
            <a:pPr marL="0" indent="0">
              <a:buFont typeface="Wingdings" panose="05000000000000000000" pitchFamily="2" charset="2"/>
              <a:buNone/>
            </a:pPr>
            <a:r>
              <a:rPr lang="en-US" sz="1100" b="1" dirty="0">
                <a:latin typeface="Segoe"/>
              </a:rPr>
              <a:t>[Go through each design area] </a:t>
            </a:r>
          </a:p>
          <a:p>
            <a:pPr marL="171450" indent="-171450">
              <a:buFont typeface="Wingdings" panose="05000000000000000000" pitchFamily="2" charset="2"/>
              <a:buChar char="§"/>
            </a:pPr>
            <a:r>
              <a:rPr lang="en-US" sz="1100" b="0" dirty="0">
                <a:latin typeface="Segoe"/>
              </a:rPr>
              <a:t>Thinking about how to deploy and how to manage landing zones, Deployment options and Operations baseline are critical to the Manage stage.</a:t>
            </a:r>
          </a:p>
          <a:p>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how we get started with Azure landing zones.</a:t>
            </a:r>
          </a:p>
          <a:p>
            <a:pPr marL="0" marR="0">
              <a:lnSpc>
                <a:spcPct val="107000"/>
              </a:lnSpc>
              <a:spcBef>
                <a:spcPts val="0"/>
              </a:spcBef>
              <a:spcAft>
                <a:spcPts val="800"/>
              </a:spcAft>
            </a:pPr>
            <a:endParaRPr lang="en-US" sz="1100" dirty="0">
              <a:latin typeface="Segoe"/>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10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6.xml"/><Relationship Id="rId4" Type="http://schemas.openxmlformats.org/officeDocument/2006/relationships/image" Target="../media/image56.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10.xml"/><Relationship Id="rId4" Type="http://schemas.openxmlformats.org/officeDocument/2006/relationships/image" Target="../media/image94.png"/></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4644849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11/23/21</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11/23/21</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11/23/21</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686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9267606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26186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4343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155821"/>
            <a:ext cx="6667500" cy="54318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239684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238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143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11/23/21</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11/23/21</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11/23/21</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11/23/21</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11/23/21</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11/23/21</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11/23/21</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11/23/21</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11/23/21</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11/23/21</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11/23/21</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11/23/21</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11/23/21</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11/23/21</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image" Target="../media/image92.emf"/><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theme" Target="../theme/theme10.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8" Type="http://schemas.openxmlformats.org/officeDocument/2006/relationships/slideLayout" Target="../slideLayouts/slideLayout2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2.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image" Target="../media/image28.emf"/><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image" Target="../media/image27.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theme" Target="../theme/theme3.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image" Target="../media/image34.svg"/><Relationship Id="rId2" Type="http://schemas.openxmlformats.org/officeDocument/2006/relationships/slideLayout" Target="../slideLayouts/slideLayout78.xml"/><Relationship Id="rId16" Type="http://schemas.openxmlformats.org/officeDocument/2006/relationships/image" Target="../media/image33.png"/><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image" Target="../media/image32.svg"/><Relationship Id="rId10" Type="http://schemas.openxmlformats.org/officeDocument/2006/relationships/slideLayout" Target="../slideLayouts/slideLayout86.xml"/><Relationship Id="rId19" Type="http://schemas.openxmlformats.org/officeDocument/2006/relationships/image" Target="../media/image36.svg"/><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theme" Target="../theme/theme5.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image" Target="../media/image50.png"/><Relationship Id="rId8"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9" Type="http://schemas.openxmlformats.org/officeDocument/2006/relationships/slideLayout" Target="../slideLayouts/slideLayout160.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42" Type="http://schemas.openxmlformats.org/officeDocument/2006/relationships/slideLayout" Target="../slideLayouts/slideLayout163.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40" Type="http://schemas.openxmlformats.org/officeDocument/2006/relationships/slideLayout" Target="../slideLayouts/slideLayout161.xml"/><Relationship Id="rId45" Type="http://schemas.openxmlformats.org/officeDocument/2006/relationships/slideLayout" Target="../slideLayouts/slideLayout166.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4" Type="http://schemas.openxmlformats.org/officeDocument/2006/relationships/slideLayout" Target="../slideLayouts/slideLayout165.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43" Type="http://schemas.openxmlformats.org/officeDocument/2006/relationships/slideLayout" Target="../slideLayouts/slideLayout164.xml"/><Relationship Id="rId8" Type="http://schemas.openxmlformats.org/officeDocument/2006/relationships/slideLayout" Target="../slideLayouts/slideLayout129.xml"/><Relationship Id="rId3" Type="http://schemas.openxmlformats.org/officeDocument/2006/relationships/slideLayout" Target="../slideLayouts/slideLayout124.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slideLayout" Target="../slideLayouts/slideLayout159.xml"/><Relationship Id="rId46" Type="http://schemas.openxmlformats.org/officeDocument/2006/relationships/theme" Target="../theme/theme6.xml"/><Relationship Id="rId20" Type="http://schemas.openxmlformats.org/officeDocument/2006/relationships/slideLayout" Target="../slideLayouts/slideLayout141.xml"/><Relationship Id="rId41"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34" Type="http://schemas.openxmlformats.org/officeDocument/2006/relationships/theme" Target="../theme/theme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slideLayout" Target="../slideLayouts/slideLayout199.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8" Type="http://schemas.openxmlformats.org/officeDocument/2006/relationships/slideLayout" Target="../slideLayouts/slideLayout17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9" Type="http://schemas.openxmlformats.org/officeDocument/2006/relationships/slideLayout" Target="../slideLayouts/slideLayout251.xml"/><Relationship Id="rId21" Type="http://schemas.openxmlformats.org/officeDocument/2006/relationships/slideLayout" Target="../slideLayouts/slideLayout233.xml"/><Relationship Id="rId34" Type="http://schemas.openxmlformats.org/officeDocument/2006/relationships/slideLayout" Target="../slideLayouts/slideLayout246.xml"/><Relationship Id="rId42" Type="http://schemas.openxmlformats.org/officeDocument/2006/relationships/image" Target="../media/image67.png"/><Relationship Id="rId7" Type="http://schemas.openxmlformats.org/officeDocument/2006/relationships/slideLayout" Target="../slideLayouts/slideLayout219.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slideLayout" Target="../slideLayouts/slideLayout241.xml"/><Relationship Id="rId41" Type="http://schemas.openxmlformats.org/officeDocument/2006/relationships/theme" Target="../theme/theme9.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37" Type="http://schemas.openxmlformats.org/officeDocument/2006/relationships/slideLayout" Target="../slideLayouts/slideLayout249.xml"/><Relationship Id="rId40" Type="http://schemas.openxmlformats.org/officeDocument/2006/relationships/slideLayout" Target="../slideLayouts/slideLayout252.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8" Type="http://schemas.openxmlformats.org/officeDocument/2006/relationships/slideLayout" Target="../slideLayouts/slideLayout220.xml"/><Relationship Id="rId3" Type="http://schemas.openxmlformats.org/officeDocument/2006/relationships/slideLayout" Target="../slideLayouts/slideLayout215.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slideLayout" Target="../slideLayouts/slideLayout2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11/23/21</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6" r:id="rId12"/>
    <p:sldLayoutId id="2147483917" r:id="rId13"/>
    <p:sldLayoutId id="2147483918" r:id="rId14"/>
    <p:sldLayoutId id="2147483919" r:id="rId15"/>
    <p:sldLayoutId id="2147483879" r:id="rId16"/>
    <p:sldLayoutId id="214748395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59" r:id="rId30"/>
    <p:sldLayoutId id="2147483862" r:id="rId31"/>
    <p:sldLayoutId id="2147483870" r:id="rId32"/>
    <p:sldLayoutId id="2147484032" r:id="rId33"/>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 id="2147483869" r:id="rId44"/>
    <p:sldLayoutId id="2147484031"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11/23/21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897" r:id="rId4"/>
    <p:sldLayoutId id="2147483898" r:id="rId5"/>
    <p:sldLayoutId id="2147483899" r:id="rId6"/>
    <p:sldLayoutId id="2147483900" r:id="rId7"/>
    <p:sldLayoutId id="2147483901" r:id="rId8"/>
    <p:sldLayoutId id="2147483920" r:id="rId9"/>
    <p:sldLayoutId id="2147483921" r:id="rId10"/>
    <p:sldLayoutId id="2147483922" r:id="rId11"/>
    <p:sldLayoutId id="2147483923" r:id="rId12"/>
    <p:sldLayoutId id="21474839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2" r:id="rId35"/>
    <p:sldLayoutId id="2147483993" r:id="rId36"/>
    <p:sldLayoutId id="2147483994" r:id="rId37"/>
    <p:sldLayoutId id="2147483995" r:id="rId38"/>
    <p:sldLayoutId id="2147483996" r:id="rId39"/>
    <p:sldLayoutId id="2147483997" r:id="rId4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0.xml"/><Relationship Id="rId5" Type="http://schemas.openxmlformats.org/officeDocument/2006/relationships/image" Target="../media/image100.emf"/><Relationship Id="rId4" Type="http://schemas.openxmlformats.org/officeDocument/2006/relationships/image" Target="../media/image99.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49.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74.xml"/><Relationship Id="rId1" Type="http://schemas.openxmlformats.org/officeDocument/2006/relationships/tags" Target="../tags/tag13.xml"/><Relationship Id="rId5" Type="http://schemas.openxmlformats.org/officeDocument/2006/relationships/image" Target="../media/image120.svg"/><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120.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1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4.xml"/><Relationship Id="rId1" Type="http://schemas.openxmlformats.org/officeDocument/2006/relationships/slideLayout" Target="../slideLayouts/slideLayout117.xml"/><Relationship Id="rId4" Type="http://schemas.openxmlformats.org/officeDocument/2006/relationships/hyperlink" Target="https://en.wikipedia.org/wiki/Torino_Porta_Susa_railway_station" TargetMode="Externa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5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164.xml"/></Relationships>
</file>

<file path=ppt/slides/_rels/slide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7.xml"/><Relationship Id="rId1" Type="http://schemas.openxmlformats.org/officeDocument/2006/relationships/slideLayout" Target="../slideLayouts/slideLayout166.xml"/></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206.xml"/></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19.xml"/><Relationship Id="rId4" Type="http://schemas.openxmlformats.org/officeDocument/2006/relationships/image" Target="../media/image99.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6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2.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32.svg"/></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34.svg"/></Relationships>
</file>

<file path=ppt/slides/_rels/slide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36.svg"/></Relationships>
</file>

<file path=ppt/slides/_rels/slide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5.xml"/><Relationship Id="rId1" Type="http://schemas.openxmlformats.org/officeDocument/2006/relationships/slideLayout" Target="../slideLayouts/slideLayout41.xml"/><Relationship Id="rId5" Type="http://schemas.openxmlformats.org/officeDocument/2006/relationships/image" Target="../media/image146.png"/><Relationship Id="rId4" Type="http://schemas.openxmlformats.org/officeDocument/2006/relationships/image" Target="../media/image138.svg"/></Relationships>
</file>

<file path=ppt/slides/_rels/slide2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47.png"/><Relationship Id="rId4" Type="http://schemas.openxmlformats.org/officeDocument/2006/relationships/image" Target="../media/image140.svg"/></Relationships>
</file>

<file path=ppt/slides/_rels/slide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7.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42.svg"/></Relationships>
</file>

<file path=ppt/slides/_rels/slide2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8.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44.svg"/></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4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1.xml"/><Relationship Id="rId1" Type="http://schemas.openxmlformats.org/officeDocument/2006/relationships/slideLayout" Target="../slideLayouts/slideLayout1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2.xml"/><Relationship Id="rId1" Type="http://schemas.openxmlformats.org/officeDocument/2006/relationships/slideLayout" Target="../slideLayouts/slideLayout98.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1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1.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35.xml"/><Relationship Id="rId7" Type="http://schemas.openxmlformats.org/officeDocument/2006/relationships/hyperlink" Target="http://aka.ms/adopt/ready" TargetMode="External"/><Relationship Id="rId2" Type="http://schemas.openxmlformats.org/officeDocument/2006/relationships/slideLayout" Target="../slideLayouts/slideLayout57.xml"/><Relationship Id="rId1" Type="http://schemas.openxmlformats.org/officeDocument/2006/relationships/tags" Target="../tags/tag14.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49.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48.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46.png"/></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7.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2.xml"/><Relationship Id="rId1" Type="http://schemas.openxmlformats.org/officeDocument/2006/relationships/tags" Target="../tags/tag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2.xml"/><Relationship Id="rId1" Type="http://schemas.openxmlformats.org/officeDocument/2006/relationships/tags" Target="../tags/tag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3" Type="http://schemas.openxmlformats.org/officeDocument/2006/relationships/notesSlide" Target="../notesSlides/notesSlide6.xml"/><Relationship Id="rId7" Type="http://schemas.openxmlformats.org/officeDocument/2006/relationships/image" Target="../media/image110.svg"/><Relationship Id="rId12" Type="http://schemas.openxmlformats.org/officeDocument/2006/relationships/image" Target="../media/image115.png"/><Relationship Id="rId2" Type="http://schemas.openxmlformats.org/officeDocument/2006/relationships/slideLayout" Target="../slideLayouts/slideLayout283.xml"/><Relationship Id="rId1" Type="http://schemas.openxmlformats.org/officeDocument/2006/relationships/tags" Target="../tags/tag8.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7.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8.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9.xml"/><Relationship Id="rId1" Type="http://schemas.openxmlformats.org/officeDocument/2006/relationships/tags" Target="../tags/tag11.xml"/><Relationship Id="rId5" Type="http://schemas.openxmlformats.org/officeDocument/2006/relationships/image" Target="../media/image118.svg"/><Relationship Id="rId4"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1271117"/>
          </a:xfrm>
        </p:spPr>
        <p:txBody>
          <a:bodyPr/>
          <a:lstStyle/>
          <a:p>
            <a:r>
              <a:rPr lang="en-US" dirty="0"/>
              <a:t>Arturo Quiroga</a:t>
            </a:r>
          </a:p>
          <a:p>
            <a:r>
              <a:rPr lang="en-US" dirty="0"/>
              <a:t>Sr. Cloud Solutions Architect</a:t>
            </a:r>
          </a:p>
          <a:p>
            <a:r>
              <a:rPr lang="en-US" dirty="0"/>
              <a:t>Microsoft Canada - GPS</a:t>
            </a:r>
          </a:p>
          <a:p>
            <a:endParaRPr lang="en-US" dirty="0"/>
          </a:p>
        </p:txBody>
      </p:sp>
      <p:sp>
        <p:nvSpPr>
          <p:cNvPr id="4" name="Title 3"/>
          <p:cNvSpPr>
            <a:spLocks noGrp="1"/>
          </p:cNvSpPr>
          <p:nvPr>
            <p:ph type="title"/>
          </p:nvPr>
        </p:nvSpPr>
        <p:spPr>
          <a:xfrm>
            <a:off x="668378" y="2213390"/>
            <a:ext cx="6499156"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Enterprise-scale landing zones</a:t>
            </a:r>
            <a:br>
              <a:rPr lang="en-US" sz="3200" dirty="0"/>
            </a:br>
            <a:r>
              <a:rPr lang="en-US" sz="3200" dirty="0">
                <a:solidFill>
                  <a:schemeClr val="accent5"/>
                </a:solidFill>
                <a:latin typeface="+mn-lt"/>
                <a:cs typeface="Segoe UI"/>
              </a:rPr>
              <a:t>Getting ready to deploy workloads on Azure</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C8E403-3B62-43E2-8E60-07199A0FFCA7}"/>
              </a:ext>
            </a:extLst>
          </p:cNvPr>
          <p:cNvSpPr txBox="1">
            <a:spLocks/>
          </p:cNvSpPr>
          <p:nvPr/>
        </p:nvSpPr>
        <p:spPr>
          <a:xfrm>
            <a:off x="605399" y="706193"/>
            <a:ext cx="11303917" cy="813704"/>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14367"/>
            <a:r>
              <a:rPr lang="en-US" sz="3529" b="1" spc="-49" dirty="0">
                <a:latin typeface="Segoe UI Semibold"/>
              </a:rPr>
              <a:t>How do we get started?</a:t>
            </a:r>
          </a:p>
        </p:txBody>
      </p:sp>
      <p:grpSp>
        <p:nvGrpSpPr>
          <p:cNvPr id="19" name="Group 18">
            <a:extLst>
              <a:ext uri="{FF2B5EF4-FFF2-40B4-BE49-F238E27FC236}">
                <a16:creationId xmlns:a16="http://schemas.microsoft.com/office/drawing/2014/main" id="{549AE63F-1ECD-4512-B823-34DC18A25AAB}"/>
              </a:ext>
            </a:extLst>
          </p:cNvPr>
          <p:cNvGrpSpPr/>
          <p:nvPr/>
        </p:nvGrpSpPr>
        <p:grpSpPr>
          <a:xfrm>
            <a:off x="2858586" y="1750244"/>
            <a:ext cx="3030718" cy="1764216"/>
            <a:chOff x="874455" y="2252677"/>
            <a:chExt cx="3091490" cy="1799592"/>
          </a:xfrm>
        </p:grpSpPr>
        <p:sp>
          <p:nvSpPr>
            <p:cNvPr id="7" name="L-Shape 6">
              <a:extLst>
                <a:ext uri="{FF2B5EF4-FFF2-40B4-BE49-F238E27FC236}">
                  <a16:creationId xmlns:a16="http://schemas.microsoft.com/office/drawing/2014/main" id="{04C659B8-809B-4213-B950-0F1A7827239B}"/>
                </a:ext>
              </a:extLst>
            </p:cNvPr>
            <p:cNvSpPr/>
            <p:nvPr/>
          </p:nvSpPr>
          <p:spPr>
            <a:xfrm rot="5400000">
              <a:off x="1471900" y="1655232"/>
              <a:ext cx="1799592" cy="2994481"/>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9" name="Isosceles Triangle 8">
              <a:extLst>
                <a:ext uri="{FF2B5EF4-FFF2-40B4-BE49-F238E27FC236}">
                  <a16:creationId xmlns:a16="http://schemas.microsoft.com/office/drawing/2014/main" id="{4151699E-8E66-4990-8679-6B13FC5C769C}"/>
                </a:ext>
              </a:extLst>
            </p:cNvPr>
            <p:cNvSpPr/>
            <p:nvPr/>
          </p:nvSpPr>
          <p:spPr>
            <a:xfrm rot="10800000">
              <a:off x="1271311" y="2642391"/>
              <a:ext cx="510081" cy="510081"/>
            </a:xfrm>
            <a:prstGeom prst="triangle">
              <a:avLst>
                <a:gd name="adj" fmla="val 100000"/>
              </a:avLst>
            </a:prstGeom>
            <a:solidFill>
              <a:srgbClr val="0078D3"/>
            </a:solidFill>
          </p:spPr>
          <p:style>
            <a:lnRef idx="2">
              <a:schemeClr val="accent4">
                <a:hueOff val="-259584"/>
                <a:satOff val="0"/>
                <a:lumOff val="6078"/>
                <a:alphaOff val="0"/>
              </a:schemeClr>
            </a:lnRef>
            <a:fillRef idx="1">
              <a:schemeClr val="accent4">
                <a:hueOff val="-259584"/>
                <a:satOff val="0"/>
                <a:lumOff val="6078"/>
                <a:alphaOff val="0"/>
              </a:schemeClr>
            </a:fillRef>
            <a:effectRef idx="0">
              <a:schemeClr val="accent4">
                <a:hueOff val="-259584"/>
                <a:satOff val="0"/>
                <a:lumOff val="6078"/>
                <a:alphaOff val="0"/>
              </a:schemeClr>
            </a:effectRef>
            <a:fontRef idx="minor">
              <a:schemeClr val="lt1"/>
            </a:fontRef>
          </p:style>
        </p:sp>
        <p:sp>
          <p:nvSpPr>
            <p:cNvPr id="16" name="Freeform: Shape 15">
              <a:extLst>
                <a:ext uri="{FF2B5EF4-FFF2-40B4-BE49-F238E27FC236}">
                  <a16:creationId xmlns:a16="http://schemas.microsoft.com/office/drawing/2014/main" id="{2CC5A194-8DA5-44CB-AF53-2E29AAF625FB}"/>
                </a:ext>
              </a:extLst>
            </p:cNvPr>
            <p:cNvSpPr/>
            <p:nvPr/>
          </p:nvSpPr>
          <p:spPr>
            <a:xfrm>
              <a:off x="1748315" y="2948259"/>
              <a:ext cx="2217630"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745" dirty="0">
                  <a:solidFill>
                    <a:srgbClr val="000000">
                      <a:hueOff val="0"/>
                      <a:satOff val="0"/>
                      <a:lumOff val="0"/>
                      <a:alphaOff val="0"/>
                    </a:srgbClr>
                  </a:solidFill>
                  <a:latin typeface="Segoe UI"/>
                </a:rPr>
                <a:t>Platform Development Velocity</a:t>
              </a:r>
              <a:endParaRPr lang="en-US" sz="2745" dirty="0">
                <a:solidFill>
                  <a:srgbClr val="000000">
                    <a:hueOff val="0"/>
                    <a:satOff val="0"/>
                    <a:lumOff val="0"/>
                    <a:alphaOff val="0"/>
                  </a:srgbClr>
                </a:solidFill>
                <a:latin typeface="Segoe UI"/>
              </a:endParaRPr>
            </a:p>
          </p:txBody>
        </p:sp>
      </p:grpSp>
      <p:grpSp>
        <p:nvGrpSpPr>
          <p:cNvPr id="20" name="Group 19">
            <a:extLst>
              <a:ext uri="{FF2B5EF4-FFF2-40B4-BE49-F238E27FC236}">
                <a16:creationId xmlns:a16="http://schemas.microsoft.com/office/drawing/2014/main" id="{F410AC72-ACE3-4500-B80B-F25958ED0B64}"/>
              </a:ext>
            </a:extLst>
          </p:cNvPr>
          <p:cNvGrpSpPr/>
          <p:nvPr/>
        </p:nvGrpSpPr>
        <p:grpSpPr>
          <a:xfrm>
            <a:off x="6096000" y="3514460"/>
            <a:ext cx="2935616" cy="1764216"/>
            <a:chOff x="8031147" y="4052269"/>
            <a:chExt cx="2994481" cy="1799592"/>
          </a:xfrm>
        </p:grpSpPr>
        <p:sp>
          <p:nvSpPr>
            <p:cNvPr id="12" name="Isosceles Triangle 11">
              <a:extLst>
                <a:ext uri="{FF2B5EF4-FFF2-40B4-BE49-F238E27FC236}">
                  <a16:creationId xmlns:a16="http://schemas.microsoft.com/office/drawing/2014/main" id="{EB40B185-FCDB-4CBD-8036-14A418EEB088}"/>
                </a:ext>
              </a:extLst>
            </p:cNvPr>
            <p:cNvSpPr/>
            <p:nvPr/>
          </p:nvSpPr>
          <p:spPr>
            <a:xfrm>
              <a:off x="10108703" y="4952064"/>
              <a:ext cx="510081" cy="510081"/>
            </a:xfrm>
            <a:prstGeom prst="triangle">
              <a:avLst>
                <a:gd name="adj" fmla="val 100000"/>
              </a:avLst>
            </a:prstGeom>
            <a:solidFill>
              <a:srgbClr val="50E6FF"/>
            </a:solidFill>
          </p:spPr>
          <p:style>
            <a:lnRef idx="2">
              <a:schemeClr val="accent4">
                <a:hueOff val="-778751"/>
                <a:satOff val="0"/>
                <a:lumOff val="18235"/>
                <a:alphaOff val="0"/>
              </a:schemeClr>
            </a:lnRef>
            <a:fillRef idx="1">
              <a:schemeClr val="accent4">
                <a:hueOff val="-778751"/>
                <a:satOff val="0"/>
                <a:lumOff val="18235"/>
                <a:alphaOff val="0"/>
              </a:schemeClr>
            </a:fillRef>
            <a:effectRef idx="0">
              <a:schemeClr val="accent4">
                <a:hueOff val="-778751"/>
                <a:satOff val="0"/>
                <a:lumOff val="18235"/>
                <a:alphaOff val="0"/>
              </a:schemeClr>
            </a:effectRef>
            <a:fontRef idx="minor">
              <a:schemeClr val="lt1"/>
            </a:fontRef>
          </p:style>
        </p:sp>
        <p:sp>
          <p:nvSpPr>
            <p:cNvPr id="13" name="L-Shape 12">
              <a:extLst>
                <a:ext uri="{FF2B5EF4-FFF2-40B4-BE49-F238E27FC236}">
                  <a16:creationId xmlns:a16="http://schemas.microsoft.com/office/drawing/2014/main" id="{19CD44DA-D315-46EF-B8EB-9A8C8E184F67}"/>
                </a:ext>
              </a:extLst>
            </p:cNvPr>
            <p:cNvSpPr/>
            <p:nvPr/>
          </p:nvSpPr>
          <p:spPr>
            <a:xfrm rot="16200000">
              <a:off x="8628592" y="3454824"/>
              <a:ext cx="1799592" cy="2994481"/>
            </a:xfrm>
            <a:prstGeom prst="corner">
              <a:avLst>
                <a:gd name="adj1" fmla="val 16120"/>
                <a:gd name="adj2" fmla="val 16110"/>
              </a:avLst>
            </a:prstGeom>
          </p:spPr>
          <p:style>
            <a:lnRef idx="2">
              <a:schemeClr val="accent4">
                <a:hueOff val="-1038335"/>
                <a:satOff val="0"/>
                <a:lumOff val="24313"/>
                <a:alphaOff val="0"/>
              </a:schemeClr>
            </a:lnRef>
            <a:fillRef idx="1">
              <a:schemeClr val="accent4">
                <a:hueOff val="-1038335"/>
                <a:satOff val="0"/>
                <a:lumOff val="24313"/>
                <a:alphaOff val="0"/>
              </a:schemeClr>
            </a:fillRef>
            <a:effectRef idx="0">
              <a:schemeClr val="accent4">
                <a:hueOff val="-1038335"/>
                <a:satOff val="0"/>
                <a:lumOff val="24313"/>
                <a:alphaOff val="0"/>
              </a:schemeClr>
            </a:effectRef>
            <a:fontRef idx="minor">
              <a:schemeClr val="lt1"/>
            </a:fontRef>
          </p:style>
        </p:sp>
        <p:sp>
          <p:nvSpPr>
            <p:cNvPr id="18" name="Freeform: Shape 17">
              <a:extLst>
                <a:ext uri="{FF2B5EF4-FFF2-40B4-BE49-F238E27FC236}">
                  <a16:creationId xmlns:a16="http://schemas.microsoft.com/office/drawing/2014/main" id="{9EC2CF23-D9FE-421E-B29F-F920CD1BFBB7}"/>
                </a:ext>
              </a:extLst>
            </p:cNvPr>
            <p:cNvSpPr/>
            <p:nvPr/>
          </p:nvSpPr>
          <p:spPr>
            <a:xfrm>
              <a:off x="8031148" y="4257397"/>
              <a:ext cx="2505718"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745" dirty="0">
                  <a:solidFill>
                    <a:srgbClr val="000000">
                      <a:hueOff val="0"/>
                      <a:satOff val="0"/>
                      <a:lumOff val="0"/>
                      <a:alphaOff val="0"/>
                    </a:srgbClr>
                  </a:solidFill>
                  <a:latin typeface="Segoe UI"/>
                </a:rPr>
                <a:t>Cloud Operating Model</a:t>
              </a:r>
              <a:endParaRPr lang="en-US" sz="2745" dirty="0">
                <a:solidFill>
                  <a:srgbClr val="000000">
                    <a:hueOff val="0"/>
                    <a:satOff val="0"/>
                    <a:lumOff val="0"/>
                    <a:alphaOff val="0"/>
                  </a:srgbClr>
                </a:solidFill>
                <a:latin typeface="Segoe UI"/>
              </a:endParaRPr>
            </a:p>
          </p:txBody>
        </p:sp>
      </p:grpSp>
    </p:spTree>
    <p:custDataLst>
      <p:tags r:id="rId1"/>
    </p:custDataLst>
    <p:extLst>
      <p:ext uri="{BB962C8B-B14F-4D97-AF65-F5344CB8AC3E}">
        <p14:creationId xmlns:p14="http://schemas.microsoft.com/office/powerpoint/2010/main" val="7733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accel="50000" decel="50000" fill="hold" nodeType="withEffect">
                                  <p:stCondLst>
                                    <p:cond delay="0"/>
                                  </p:stCondLst>
                                  <p:childTnLst>
                                    <p:animMotion origin="layout" path="M -2.8772E-6 -4.82524E-6 L -0.20053 0.30777 " pathEditMode="relative" rAng="0" ptsTypes="AA">
                                      <p:cBhvr>
                                        <p:cTn id="9" dur="2000" spd="-100000" fill="hold"/>
                                        <p:tgtEl>
                                          <p:spTgt spid="19"/>
                                        </p:tgtEl>
                                        <p:attrNameLst>
                                          <p:attrName>ppt_x</p:attrName>
                                          <p:attrName>ppt_y</p:attrName>
                                        </p:attrNameLst>
                                      </p:cBhvr>
                                      <p:rCtr x="-10033" y="15388"/>
                                    </p:animMotion>
                                  </p:childTnLst>
                                </p:cTn>
                              </p:par>
                            </p:childTnLst>
                          </p:cTn>
                        </p:par>
                        <p:par>
                          <p:cTn id="10" fill="hold">
                            <p:stCondLst>
                              <p:cond delay="2000"/>
                            </p:stCondLst>
                            <p:childTnLst>
                              <p:par>
                                <p:cTn id="11" presetID="10" presetClass="entr" presetSubtype="0" fill="hold" nodeType="after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accel="50000" decel="50000" fill="hold" nodeType="withEffect">
                                  <p:stCondLst>
                                    <p:cond delay="1000"/>
                                  </p:stCondLst>
                                  <p:childTnLst>
                                    <p:animMotion origin="layout" path="M -2.73424E-6 -1.13028E-6 L 0.17833 -0.28234 " pathEditMode="relative" rAng="0" ptsTypes="AA">
                                      <p:cBhvr>
                                        <p:cTn id="15" dur="2000" spd="-100000" fill="hold"/>
                                        <p:tgtEl>
                                          <p:spTgt spid="20"/>
                                        </p:tgtEl>
                                        <p:attrNameLst>
                                          <p:attrName>ppt_x</p:attrName>
                                          <p:attrName>ppt_y</p:attrName>
                                        </p:attrNameLst>
                                      </p:cBhvr>
                                      <p:rCtr x="8910" y="-141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589045" y="2450992"/>
            <a:ext cx="3618174" cy="1952842"/>
          </a:xfrm>
        </p:spPr>
        <p:txBody>
          <a:bodyPr/>
          <a:lstStyle/>
          <a:p>
            <a:r>
              <a:rPr lang="en-US" dirty="0">
                <a:solidFill>
                  <a:schemeClr val="bg1"/>
                </a:solidFill>
              </a:rPr>
              <a:t>How to get started?</a:t>
            </a:r>
            <a:br>
              <a:rPr lang="en-US" dirty="0"/>
            </a:br>
            <a:r>
              <a:rPr lang="en-US" sz="2745" i="1" dirty="0">
                <a:solidFill>
                  <a:schemeClr val="accent2"/>
                </a:solidFill>
              </a:rPr>
              <a:t>Platform Development Velocity</a:t>
            </a:r>
            <a:endParaRPr lang="en-US" i="1" dirty="0">
              <a:solidFill>
                <a:schemeClr val="accent2"/>
              </a:solidFill>
            </a:endParaRPr>
          </a:p>
        </p:txBody>
      </p:sp>
      <p:pic>
        <p:nvPicPr>
          <p:cNvPr id="7" name="Graphic 6" descr="Badge Question Mark">
            <a:extLst>
              <a:ext uri="{FF2B5EF4-FFF2-40B4-BE49-F238E27FC236}">
                <a16:creationId xmlns:a16="http://schemas.microsoft.com/office/drawing/2014/main" id="{37D8D8E5-23DF-45C3-8B10-A271DF940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478" y="455382"/>
            <a:ext cx="1193937" cy="1193937"/>
          </a:xfrm>
          <a:prstGeom prst="rect">
            <a:avLst/>
          </a:prstGeom>
        </p:spPr>
      </p:pic>
      <p:grpSp>
        <p:nvGrpSpPr>
          <p:cNvPr id="25" name="Group 24">
            <a:extLst>
              <a:ext uri="{FF2B5EF4-FFF2-40B4-BE49-F238E27FC236}">
                <a16:creationId xmlns:a16="http://schemas.microsoft.com/office/drawing/2014/main" id="{DA1A76BD-2327-4BA8-BE88-1F84C1C27758}"/>
              </a:ext>
            </a:extLst>
          </p:cNvPr>
          <p:cNvGrpSpPr/>
          <p:nvPr/>
        </p:nvGrpSpPr>
        <p:grpSpPr>
          <a:xfrm>
            <a:off x="5336385" y="394590"/>
            <a:ext cx="5835358" cy="3239626"/>
            <a:chOff x="5023516" y="508459"/>
            <a:chExt cx="5836186" cy="3240085"/>
          </a:xfrm>
        </p:grpSpPr>
        <p:sp>
          <p:nvSpPr>
            <p:cNvPr id="9" name="Freeform: Shape 8">
              <a:extLst>
                <a:ext uri="{FF2B5EF4-FFF2-40B4-BE49-F238E27FC236}">
                  <a16:creationId xmlns:a16="http://schemas.microsoft.com/office/drawing/2014/main" id="{6B9295C8-0148-4A48-8D2E-AA14977F099A}"/>
                </a:ext>
              </a:extLst>
            </p:cNvPr>
            <p:cNvSpPr/>
            <p:nvPr/>
          </p:nvSpPr>
          <p:spPr>
            <a:xfrm>
              <a:off x="5023516" y="1488421"/>
              <a:ext cx="2560320" cy="128016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noFill/>
            <a:ln w="2857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400" dirty="0">
                  <a:solidFill>
                    <a:srgbClr val="50E6FF"/>
                  </a:solidFill>
                  <a:latin typeface="Segoe UI"/>
                </a:rPr>
                <a:t>Iterative implementation</a:t>
              </a:r>
            </a:p>
          </p:txBody>
        </p:sp>
        <p:sp>
          <p:nvSpPr>
            <p:cNvPr id="10" name="Freeform: Shape 9">
              <a:extLst>
                <a:ext uri="{FF2B5EF4-FFF2-40B4-BE49-F238E27FC236}">
                  <a16:creationId xmlns:a16="http://schemas.microsoft.com/office/drawing/2014/main" id="{C5D879BA-4B0A-4424-A009-A5F818608E8F}"/>
                </a:ext>
              </a:extLst>
            </p:cNvPr>
            <p:cNvSpPr/>
            <p:nvPr/>
          </p:nvSpPr>
          <p:spPr>
            <a:xfrm>
              <a:off x="8573702" y="508459"/>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000" dirty="0">
                  <a:solidFill>
                    <a:srgbClr val="FFFFFF"/>
                  </a:solidFill>
                  <a:latin typeface="Segoe UI"/>
                </a:rPr>
                <a:t>Foundation blueprint</a:t>
              </a:r>
            </a:p>
          </p:txBody>
        </p:sp>
        <p:sp>
          <p:nvSpPr>
            <p:cNvPr id="12" name="Freeform: Shape 11">
              <a:extLst>
                <a:ext uri="{FF2B5EF4-FFF2-40B4-BE49-F238E27FC236}">
                  <a16:creationId xmlns:a16="http://schemas.microsoft.com/office/drawing/2014/main" id="{01701334-CE6A-4C2E-B249-FA67E7737EE9}"/>
                </a:ext>
              </a:extLst>
            </p:cNvPr>
            <p:cNvSpPr/>
            <p:nvPr/>
          </p:nvSpPr>
          <p:spPr>
            <a:xfrm>
              <a:off x="8573702" y="1671301"/>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000" dirty="0">
                  <a:solidFill>
                    <a:srgbClr val="FFFFFF"/>
                  </a:solidFill>
                  <a:latin typeface="Segoe UI"/>
                </a:rPr>
                <a:t>Migration blueprint</a:t>
              </a:r>
            </a:p>
          </p:txBody>
        </p:sp>
        <p:cxnSp>
          <p:nvCxnSpPr>
            <p:cNvPr id="18" name="Straight Connector 17">
              <a:extLst>
                <a:ext uri="{FF2B5EF4-FFF2-40B4-BE49-F238E27FC236}">
                  <a16:creationId xmlns:a16="http://schemas.microsoft.com/office/drawing/2014/main" id="{61C8A593-3319-4713-9D78-4C332EABC0A7}"/>
                </a:ext>
              </a:extLst>
            </p:cNvPr>
            <p:cNvCxnSpPr/>
            <p:nvPr/>
          </p:nvCxnSpPr>
          <p:spPr>
            <a:xfrm>
              <a:off x="7995682" y="925034"/>
              <a:ext cx="0" cy="246888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965B000-AF70-45FC-81FC-EA56F3BEB2C5}"/>
                </a:ext>
              </a:extLst>
            </p:cNvPr>
            <p:cNvCxnSpPr>
              <a:cxnSpLocks/>
            </p:cNvCxnSpPr>
            <p:nvPr/>
          </p:nvCxnSpPr>
          <p:spPr>
            <a:xfrm>
              <a:off x="7583836" y="2128501"/>
              <a:ext cx="1005840" cy="12622"/>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CA85F9-86EE-47E6-8336-CC0BD75B9395}"/>
                </a:ext>
              </a:extLst>
            </p:cNvPr>
            <p:cNvCxnSpPr>
              <a:cxnSpLocks/>
            </p:cNvCxnSpPr>
            <p:nvPr/>
          </p:nvCxnSpPr>
          <p:spPr>
            <a:xfrm>
              <a:off x="7985049" y="3393914"/>
              <a:ext cx="1280160" cy="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E8462EA-7BD4-489E-AB60-E3550C399AF1}"/>
                </a:ext>
              </a:extLst>
            </p:cNvPr>
            <p:cNvCxnSpPr>
              <a:cxnSpLocks/>
            </p:cNvCxnSpPr>
            <p:nvPr/>
          </p:nvCxnSpPr>
          <p:spPr>
            <a:xfrm>
              <a:off x="7995682" y="939433"/>
              <a:ext cx="1280160" cy="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E0011E9-91C7-493A-8D85-FA2713670911}"/>
                </a:ext>
              </a:extLst>
            </p:cNvPr>
            <p:cNvSpPr/>
            <p:nvPr/>
          </p:nvSpPr>
          <p:spPr>
            <a:xfrm>
              <a:off x="8573702" y="2834144"/>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000" dirty="0">
                  <a:solidFill>
                    <a:srgbClr val="FFFFFF"/>
                  </a:solidFill>
                  <a:latin typeface="Segoe UI"/>
                </a:rPr>
                <a:t>Terraform modules</a:t>
              </a:r>
            </a:p>
          </p:txBody>
        </p:sp>
      </p:grpSp>
      <p:grpSp>
        <p:nvGrpSpPr>
          <p:cNvPr id="33" name="Group 32">
            <a:extLst>
              <a:ext uri="{FF2B5EF4-FFF2-40B4-BE49-F238E27FC236}">
                <a16:creationId xmlns:a16="http://schemas.microsoft.com/office/drawing/2014/main" id="{6AC6AED9-B089-4A94-80CA-A32252C7FA9B}"/>
              </a:ext>
            </a:extLst>
          </p:cNvPr>
          <p:cNvGrpSpPr/>
          <p:nvPr/>
        </p:nvGrpSpPr>
        <p:grpSpPr>
          <a:xfrm>
            <a:off x="5336385" y="4465176"/>
            <a:ext cx="5847396" cy="1213980"/>
            <a:chOff x="5023516" y="4579623"/>
            <a:chExt cx="5848225" cy="1214152"/>
          </a:xfrm>
        </p:grpSpPr>
        <p:sp>
          <p:nvSpPr>
            <p:cNvPr id="27" name="Freeform: Shape 26">
              <a:extLst>
                <a:ext uri="{FF2B5EF4-FFF2-40B4-BE49-F238E27FC236}">
                  <a16:creationId xmlns:a16="http://schemas.microsoft.com/office/drawing/2014/main" id="{53F584FB-E663-44EE-A2F5-4D21C0780307}"/>
                </a:ext>
              </a:extLst>
            </p:cNvPr>
            <p:cNvSpPr/>
            <p:nvPr/>
          </p:nvSpPr>
          <p:spPr>
            <a:xfrm>
              <a:off x="5023516" y="4579623"/>
              <a:ext cx="2560320" cy="1214152"/>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noFill/>
            <a:ln w="28575">
              <a:solidFill>
                <a:srgbClr val="0078D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400" dirty="0">
                  <a:solidFill>
                    <a:srgbClr val="0078D4"/>
                  </a:solidFill>
                  <a:latin typeface="Segoe UI"/>
                </a:rPr>
                <a:t>Rich initial implementation</a:t>
              </a:r>
            </a:p>
          </p:txBody>
        </p:sp>
        <p:sp>
          <p:nvSpPr>
            <p:cNvPr id="29" name="Freeform: Shape 28">
              <a:extLst>
                <a:ext uri="{FF2B5EF4-FFF2-40B4-BE49-F238E27FC236}">
                  <a16:creationId xmlns:a16="http://schemas.microsoft.com/office/drawing/2014/main" id="{FDBC45D6-3B9A-409B-8345-E7A92BABB972}"/>
                </a:ext>
              </a:extLst>
            </p:cNvPr>
            <p:cNvSpPr/>
            <p:nvPr/>
          </p:nvSpPr>
          <p:spPr>
            <a:xfrm>
              <a:off x="8585741" y="4729499"/>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000" dirty="0">
                  <a:solidFill>
                    <a:srgbClr val="FFFFFF"/>
                  </a:solidFill>
                  <a:latin typeface="Segoe UI"/>
                </a:rPr>
                <a:t>Enterprise-scale Landing Zones</a:t>
              </a:r>
            </a:p>
          </p:txBody>
        </p:sp>
        <p:cxnSp>
          <p:nvCxnSpPr>
            <p:cNvPr id="32" name="Straight Connector 31">
              <a:extLst>
                <a:ext uri="{FF2B5EF4-FFF2-40B4-BE49-F238E27FC236}">
                  <a16:creationId xmlns:a16="http://schemas.microsoft.com/office/drawing/2014/main" id="{9CC4ECDE-7E62-42BA-8F26-9F6592F8E4F5}"/>
                </a:ext>
              </a:extLst>
            </p:cNvPr>
            <p:cNvCxnSpPr>
              <a:cxnSpLocks/>
            </p:cNvCxnSpPr>
            <p:nvPr/>
          </p:nvCxnSpPr>
          <p:spPr>
            <a:xfrm>
              <a:off x="7583836" y="5180388"/>
              <a:ext cx="1005840" cy="12622"/>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F83A919E-7DB1-4C2A-8077-2FD333404689}"/>
              </a:ext>
            </a:extLst>
          </p:cNvPr>
          <p:cNvSpPr/>
          <p:nvPr/>
        </p:nvSpPr>
        <p:spPr bwMode="auto">
          <a:xfrm>
            <a:off x="4966187" y="207286"/>
            <a:ext cx="6636769" cy="6389007"/>
          </a:xfrm>
          <a:prstGeom prst="roundRect">
            <a:avLst>
              <a:gd name="adj" fmla="val 9823"/>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spcBef>
                <a:spcPct val="0"/>
              </a:spcBef>
              <a:spcAft>
                <a:spcPct val="0"/>
              </a:spcAft>
            </a:pPr>
            <a:r>
              <a:rPr lang="en-US" sz="2400" b="1" dirty="0">
                <a:solidFill>
                  <a:srgbClr val="000000"/>
                </a:solidFill>
                <a:latin typeface="Segoe UI"/>
                <a:ea typeface="Segoe UI" pitchFamily="34" charset="0"/>
                <a:cs typeface="Segoe UI" pitchFamily="34" charset="0"/>
              </a:rPr>
              <a:t>Azure Landing Zones</a:t>
            </a:r>
          </a:p>
        </p:txBody>
      </p:sp>
      <p:sp>
        <p:nvSpPr>
          <p:cNvPr id="5" name="Rectangle 4">
            <a:extLst>
              <a:ext uri="{FF2B5EF4-FFF2-40B4-BE49-F238E27FC236}">
                <a16:creationId xmlns:a16="http://schemas.microsoft.com/office/drawing/2014/main" id="{F096DEA2-E127-4AD2-A003-BC201D2C7E2B}"/>
              </a:ext>
            </a:extLst>
          </p:cNvPr>
          <p:cNvSpPr/>
          <p:nvPr/>
        </p:nvSpPr>
        <p:spPr bwMode="auto">
          <a:xfrm>
            <a:off x="7925552" y="394588"/>
            <a:ext cx="3304264" cy="32396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a:solidFill>
                <a:srgbClr val="000000"/>
              </a:soli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A3896DD-514D-40E2-A58D-3FCED80A0F3C}"/>
              </a:ext>
            </a:extLst>
          </p:cNvPr>
          <p:cNvSpPr/>
          <p:nvPr/>
        </p:nvSpPr>
        <p:spPr bwMode="auto">
          <a:xfrm>
            <a:off x="7921901" y="4425644"/>
            <a:ext cx="3304264" cy="12755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a:solidFill>
                <a:srgbClr val="000000"/>
              </a:soli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F50696CC-85AC-43E0-92C3-C458F2AC7066}"/>
              </a:ext>
            </a:extLst>
          </p:cNvPr>
          <p:cNvSpPr txBox="1"/>
          <p:nvPr/>
        </p:nvSpPr>
        <p:spPr>
          <a:xfrm>
            <a:off x="163052" y="5197403"/>
            <a:ext cx="4732849" cy="331899"/>
          </a:xfrm>
          <a:prstGeom prst="rect">
            <a:avLst/>
          </a:prstGeom>
          <a:noFill/>
        </p:spPr>
        <p:txBody>
          <a:bodyPr wrap="square">
            <a:spAutoFit/>
          </a:bodyPr>
          <a:lstStyle/>
          <a:p>
            <a:pPr defTabSz="914367"/>
            <a:r>
              <a:rPr lang="en-US" sz="1568" dirty="0">
                <a:solidFill>
                  <a:srgbClr val="0078D4"/>
                </a:solidFill>
                <a:latin typeface="Segoe UI"/>
              </a:rPr>
              <a:t>https://aka.ms/adopt/landingzone/cafmigrate</a:t>
            </a:r>
          </a:p>
        </p:txBody>
      </p:sp>
      <p:sp>
        <p:nvSpPr>
          <p:cNvPr id="26" name="TextBox 25">
            <a:extLst>
              <a:ext uri="{FF2B5EF4-FFF2-40B4-BE49-F238E27FC236}">
                <a16:creationId xmlns:a16="http://schemas.microsoft.com/office/drawing/2014/main" id="{EC4B8B84-3A15-437E-AEA3-F126D589FD9B}"/>
              </a:ext>
            </a:extLst>
          </p:cNvPr>
          <p:cNvSpPr txBox="1"/>
          <p:nvPr/>
        </p:nvSpPr>
        <p:spPr>
          <a:xfrm>
            <a:off x="163052" y="5531292"/>
            <a:ext cx="4477312" cy="574901"/>
          </a:xfrm>
          <a:prstGeom prst="rect">
            <a:avLst/>
          </a:prstGeom>
          <a:noFill/>
        </p:spPr>
        <p:txBody>
          <a:bodyPr wrap="square">
            <a:spAutoFit/>
          </a:bodyPr>
          <a:lstStyle/>
          <a:p>
            <a:pPr defTabSz="914367"/>
            <a:r>
              <a:rPr lang="en-US" sz="1568" dirty="0">
                <a:solidFill>
                  <a:srgbClr val="0078D4"/>
                </a:solidFill>
                <a:latin typeface="Segoe UI"/>
              </a:rPr>
              <a:t>https://aka.ms/adopt/landingzone/caffoundation</a:t>
            </a:r>
          </a:p>
        </p:txBody>
      </p:sp>
      <p:sp>
        <p:nvSpPr>
          <p:cNvPr id="30" name="TextBox 29">
            <a:extLst>
              <a:ext uri="{FF2B5EF4-FFF2-40B4-BE49-F238E27FC236}">
                <a16:creationId xmlns:a16="http://schemas.microsoft.com/office/drawing/2014/main" id="{A9BD5ED9-212D-48EF-BE90-3C4D90C2165E}"/>
              </a:ext>
            </a:extLst>
          </p:cNvPr>
          <p:cNvSpPr txBox="1"/>
          <p:nvPr/>
        </p:nvSpPr>
        <p:spPr>
          <a:xfrm>
            <a:off x="163052" y="5865180"/>
            <a:ext cx="4477312" cy="331899"/>
          </a:xfrm>
          <a:prstGeom prst="rect">
            <a:avLst/>
          </a:prstGeom>
          <a:noFill/>
        </p:spPr>
        <p:txBody>
          <a:bodyPr wrap="square">
            <a:spAutoFit/>
          </a:bodyPr>
          <a:lstStyle/>
          <a:p>
            <a:pPr defTabSz="914367"/>
            <a:r>
              <a:rPr lang="en-US" sz="1568" dirty="0">
                <a:solidFill>
                  <a:srgbClr val="0078D4"/>
                </a:solidFill>
                <a:latin typeface="Segoe UI"/>
              </a:rPr>
              <a:t>https://aka.ms/adopt/landingzone/terraform</a:t>
            </a:r>
          </a:p>
        </p:txBody>
      </p:sp>
      <p:sp>
        <p:nvSpPr>
          <p:cNvPr id="31" name="TextBox 30">
            <a:extLst>
              <a:ext uri="{FF2B5EF4-FFF2-40B4-BE49-F238E27FC236}">
                <a16:creationId xmlns:a16="http://schemas.microsoft.com/office/drawing/2014/main" id="{BC55CFAE-9157-4B98-8203-8488F5063679}"/>
              </a:ext>
            </a:extLst>
          </p:cNvPr>
          <p:cNvSpPr txBox="1"/>
          <p:nvPr/>
        </p:nvSpPr>
        <p:spPr>
          <a:xfrm>
            <a:off x="163052" y="6199070"/>
            <a:ext cx="4732849" cy="331899"/>
          </a:xfrm>
          <a:prstGeom prst="rect">
            <a:avLst/>
          </a:prstGeom>
          <a:noFill/>
        </p:spPr>
        <p:txBody>
          <a:bodyPr wrap="square">
            <a:spAutoFit/>
          </a:bodyPr>
          <a:lstStyle/>
          <a:p>
            <a:pPr defTabSz="914367"/>
            <a:r>
              <a:rPr lang="en-US" sz="1568" dirty="0">
                <a:solidFill>
                  <a:srgbClr val="0078D4"/>
                </a:solidFill>
                <a:latin typeface="Segoe UI"/>
              </a:rPr>
              <a:t>https://aka.ms/adopt/landingzone/enterprise-scale</a:t>
            </a:r>
          </a:p>
        </p:txBody>
      </p:sp>
    </p:spTree>
    <p:custDataLst>
      <p:tags r:id="rId1"/>
    </p:custDataLst>
    <p:extLst>
      <p:ext uri="{BB962C8B-B14F-4D97-AF65-F5344CB8AC3E}">
        <p14:creationId xmlns:p14="http://schemas.microsoft.com/office/powerpoint/2010/main" val="421237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21" grpId="0" animBg="1"/>
      <p:bldP spid="23" grpId="0"/>
      <p:bldP spid="26" grpId="0"/>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a:solidFill>
                  <a:schemeClr val="bg1"/>
                </a:solidFill>
              </a:rPr>
              <a:t>Architecture Complexity: </a:t>
            </a:r>
            <a:r>
              <a:rPr lang="en-GB" sz="1600">
                <a:solidFill>
                  <a:schemeClr val="bg1"/>
                </a:solidFill>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a:solidFill>
                  <a:schemeClr val="bg1"/>
                </a:solidFill>
              </a:rPr>
              <a:t>Operating Compatibility:</a:t>
            </a:r>
            <a:r>
              <a:rPr lang="en-GB">
                <a:solidFill>
                  <a:schemeClr val="bg1"/>
                </a:solidFill>
              </a:rPr>
              <a:t> </a:t>
            </a:r>
            <a:r>
              <a:rPr lang="en-GB" sz="1600">
                <a:solidFill>
                  <a:schemeClr val="bg1"/>
                </a:solidFill>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a:solidFill>
                  <a:schemeClr val="bg1"/>
                </a:solidFill>
              </a:rPr>
              <a:t>Lack of Trust and Desire for Control:</a:t>
            </a:r>
            <a:r>
              <a:rPr lang="en-GB">
                <a:solidFill>
                  <a:schemeClr val="bg1"/>
                </a:solidFill>
              </a:rPr>
              <a:t> </a:t>
            </a:r>
            <a:r>
              <a:rPr lang="en-GB" sz="160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a:solidFill>
                  <a:schemeClr val="bg1"/>
                </a:solidFill>
                <a:latin typeface="Segoe UI" panose="020B0502040204020203" pitchFamily="34" charset="0"/>
                <a:cs typeface="Segoe UI" panose="020B0502040204020203" pitchFamily="34" charset="0"/>
              </a:rPr>
              <a:t>water</a:t>
            </a:r>
            <a:r>
              <a:rPr lang="en-US" sz="2000" i="1">
                <a:solidFill>
                  <a:schemeClr val="bg1"/>
                </a:solidFill>
                <a:latin typeface="Segoe UI" panose="020B0502040204020203" pitchFamily="34" charset="0"/>
                <a:cs typeface="Segoe UI" panose="020B0502040204020203" pitchFamily="34" charset="0"/>
              </a:rPr>
              <a:t>, </a:t>
            </a:r>
            <a:r>
              <a:rPr lang="en-US" sz="2000" b="1" i="1">
                <a:solidFill>
                  <a:schemeClr val="bg1"/>
                </a:solidFill>
                <a:latin typeface="Segoe UI" panose="020B0502040204020203" pitchFamily="34" charset="0"/>
                <a:cs typeface="Segoe UI" panose="020B0502040204020203" pitchFamily="34" charset="0"/>
              </a:rPr>
              <a:t>gas</a:t>
            </a:r>
            <a:r>
              <a:rPr lang="en-US" sz="2000" i="1">
                <a:solidFill>
                  <a:schemeClr val="bg1"/>
                </a:solidFill>
                <a:latin typeface="Segoe UI" panose="020B0502040204020203" pitchFamily="34" charset="0"/>
                <a:cs typeface="Segoe UI" panose="020B0502040204020203" pitchFamily="34" charset="0"/>
              </a:rPr>
              <a:t>, and </a:t>
            </a:r>
            <a:r>
              <a:rPr lang="en-US" sz="2000" b="1" i="1">
                <a:solidFill>
                  <a:schemeClr val="bg1"/>
                </a:solidFill>
                <a:latin typeface="Segoe UI" panose="020B0502040204020203" pitchFamily="34" charset="0"/>
                <a:cs typeface="Segoe UI" panose="020B0502040204020203" pitchFamily="34" charset="0"/>
              </a:rPr>
              <a:t>electricity</a:t>
            </a:r>
            <a:r>
              <a:rPr lang="en-US" sz="2000" i="1">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a:solidFill>
                  <a:schemeClr val="bg1"/>
                </a:solidFill>
                <a:latin typeface="Segoe UI" panose="020B0502040204020203" pitchFamily="34" charset="0"/>
                <a:cs typeface="Segoe UI" panose="020B0502040204020203" pitchFamily="34" charset="0"/>
              </a:rPr>
              <a:t>'utility</a:t>
            </a:r>
            <a:r>
              <a:rPr lang="en-US" sz="2000" i="1">
                <a:solidFill>
                  <a:schemeClr val="bg1"/>
                </a:solidFill>
                <a:latin typeface="Segoe UI" panose="020B0502040204020203" pitchFamily="34" charset="0"/>
                <a:cs typeface="Segoe UI" panose="020B0502040204020203" pitchFamily="34" charset="0"/>
              </a:rPr>
              <a:t>' services that </a:t>
            </a:r>
            <a:r>
              <a:rPr lang="en-US" sz="2000" b="1" i="1">
                <a:solidFill>
                  <a:schemeClr val="bg1"/>
                </a:solidFill>
                <a:latin typeface="Segoe UI" panose="020B0502040204020203" pitchFamily="34" charset="0"/>
                <a:cs typeface="Segoe UI" panose="020B0502040204020203" pitchFamily="34" charset="0"/>
              </a:rPr>
              <a:t>must be readily available </a:t>
            </a:r>
            <a:r>
              <a:rPr lang="en-US" sz="2000" i="1">
                <a:solidFill>
                  <a:schemeClr val="bg1"/>
                </a:solidFill>
                <a:latin typeface="Segoe UI" panose="020B0502040204020203" pitchFamily="34" charset="0"/>
                <a:cs typeface="Segoe UI" panose="020B0502040204020203" pitchFamily="34" charset="0"/>
              </a:rPr>
              <a:t>to help streamline the application migration process.</a:t>
            </a:r>
            <a:endParaRPr lang="en-US" sz="20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04049720"/>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a:cs typeface="Segoe UI Semilight"/>
              </a:rPr>
              <a:t>Proven</a:t>
            </a:r>
            <a:r>
              <a:rPr lang="en-GB">
                <a:cs typeface="Segoe UI Semilight"/>
              </a:rPr>
              <a:t> </a:t>
            </a:r>
          </a:p>
          <a:p>
            <a:pPr algn="ctr"/>
            <a:r>
              <a:rPr lang="en-GB">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584200" y="620452"/>
            <a:ext cx="5177971" cy="3211319"/>
          </a:xfrm>
          <a:prstGeom prst="rect">
            <a:avLst/>
          </a:prstGeom>
        </p:spPr>
        <p:txBody>
          <a:bodyPr vert="horz" wrap="square" lIns="0" tIns="91440" rIns="146304" bIns="91440" rtlCol="0">
            <a:normAutofit/>
          </a:bodyPr>
          <a:lstStyle/>
          <a:p>
            <a:pPr defTabSz="914378">
              <a:lnSpc>
                <a:spcPct val="90000"/>
              </a:lnSpc>
              <a:spcAft>
                <a:spcPts val="600"/>
              </a:spcAft>
              <a:buSzPct val="90000"/>
            </a:pPr>
            <a:r>
              <a:rPr lang="en-US" sz="2800" b="1" i="0">
                <a:effectLst/>
              </a:rPr>
              <a:t>Enterprise-Scale foundation</a:t>
            </a:r>
          </a:p>
          <a:p>
            <a:pPr defTabSz="914378">
              <a:lnSpc>
                <a:spcPct val="90000"/>
              </a:lnSpc>
              <a:spcAft>
                <a:spcPts val="600"/>
              </a:spcAft>
              <a:buSzPct val="90000"/>
            </a:pPr>
            <a:endParaRPr lang="en-US" sz="2000"/>
          </a:p>
          <a:p>
            <a:pPr defTabSz="914378">
              <a:lnSpc>
                <a:spcPct val="90000"/>
              </a:lnSpc>
              <a:spcAft>
                <a:spcPts val="600"/>
              </a:spcAft>
              <a:buSzPct val="90000"/>
            </a:pPr>
            <a:r>
              <a:rPr lang="en-US" sz="1600" i="1"/>
              <a:t>If the business requirements changes over time, such as migration of on-prem applications to Azure that requires hybrid connectivity, the architecture allows you to expand and implement networking without any refactoring of the architecture nor implications to the runtime state of existing applications. You will simply create the connectivity subscription and place it into the platform management group and assign Azure Policy for the networking topology you desire.</a:t>
            </a:r>
            <a:endParaRPr lang="en-US" sz="1600" b="0" i="1">
              <a:effectLst/>
            </a:endParaRPr>
          </a:p>
        </p:txBody>
      </p:sp>
      <p:pic>
        <p:nvPicPr>
          <p:cNvPr id="3" name="Picture 2">
            <a:extLst>
              <a:ext uri="{FF2B5EF4-FFF2-40B4-BE49-F238E27FC236}">
                <a16:creationId xmlns:a16="http://schemas.microsoft.com/office/drawing/2014/main" id="{6B93E9DF-7CCA-4F4D-BC4D-330209FED6E0}"/>
              </a:ext>
            </a:extLst>
          </p:cNvPr>
          <p:cNvPicPr>
            <a:picLocks noChangeAspect="1"/>
          </p:cNvPicPr>
          <p:nvPr/>
        </p:nvPicPr>
        <p:blipFill>
          <a:blip r:embed="rId3"/>
          <a:stretch>
            <a:fillRect/>
          </a:stretch>
        </p:blipFill>
        <p:spPr>
          <a:xfrm>
            <a:off x="6594654" y="1435100"/>
            <a:ext cx="4809767" cy="4833938"/>
          </a:xfrm>
          <a:prstGeom prst="rect">
            <a:avLst/>
          </a:prstGeom>
          <a:noFill/>
        </p:spPr>
      </p:pic>
    </p:spTree>
    <p:extLst>
      <p:ext uri="{BB962C8B-B14F-4D97-AF65-F5344CB8AC3E}">
        <p14:creationId xmlns:p14="http://schemas.microsoft.com/office/powerpoint/2010/main" val="34912621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243214" y="342611"/>
            <a:ext cx="7346122" cy="369332"/>
          </a:xfrm>
          <a:prstGeom prst="rect">
            <a:avLst/>
          </a:prstGeom>
          <a:noFill/>
        </p:spPr>
        <p:txBody>
          <a:bodyPr wrap="square">
            <a:spAutoFit/>
          </a:bodyPr>
          <a:lstStyle/>
          <a:p>
            <a:pPr algn="l"/>
            <a:r>
              <a:rPr lang="en-US" b="0" i="0">
                <a:solidFill>
                  <a:srgbClr val="24292E"/>
                </a:solidFill>
                <a:effectLst/>
              </a:rPr>
              <a:t>Enterprise-Scale foundation</a:t>
            </a:r>
          </a:p>
        </p:txBody>
      </p:sp>
      <p:pic>
        <p:nvPicPr>
          <p:cNvPr id="2" name="Picture 1">
            <a:extLst>
              <a:ext uri="{FF2B5EF4-FFF2-40B4-BE49-F238E27FC236}">
                <a16:creationId xmlns:a16="http://schemas.microsoft.com/office/drawing/2014/main" id="{B086B71E-E60F-4C3D-B129-4796A308145C}"/>
              </a:ext>
            </a:extLst>
          </p:cNvPr>
          <p:cNvPicPr>
            <a:picLocks noChangeAspect="1"/>
          </p:cNvPicPr>
          <p:nvPr/>
        </p:nvPicPr>
        <p:blipFill>
          <a:blip r:embed="rId3"/>
          <a:stretch>
            <a:fillRect/>
          </a:stretch>
        </p:blipFill>
        <p:spPr>
          <a:xfrm>
            <a:off x="173182" y="0"/>
            <a:ext cx="11845636" cy="6858000"/>
          </a:xfrm>
          <a:prstGeom prst="rect">
            <a:avLst/>
          </a:prstGeom>
        </p:spPr>
      </p:pic>
      <p:sp>
        <p:nvSpPr>
          <p:cNvPr id="5" name="TextBox 4">
            <a:extLst>
              <a:ext uri="{FF2B5EF4-FFF2-40B4-BE49-F238E27FC236}">
                <a16:creationId xmlns:a16="http://schemas.microsoft.com/office/drawing/2014/main" id="{6B5DDA32-F923-4B63-A456-9EE7D3A7F7CC}"/>
              </a:ext>
            </a:extLst>
          </p:cNvPr>
          <p:cNvSpPr txBox="1"/>
          <p:nvPr/>
        </p:nvSpPr>
        <p:spPr>
          <a:xfrm>
            <a:off x="395614" y="495011"/>
            <a:ext cx="5373419" cy="2954655"/>
          </a:xfrm>
          <a:prstGeom prst="rect">
            <a:avLst/>
          </a:prstGeom>
          <a:noFill/>
        </p:spPr>
        <p:txBody>
          <a:bodyPr wrap="square">
            <a:spAutoFit/>
          </a:bodyPr>
          <a:lstStyle/>
          <a:p>
            <a:pPr algn="l"/>
            <a:r>
              <a:rPr lang="en-US" sz="2800" b="1" i="0">
                <a:solidFill>
                  <a:srgbClr val="24292E"/>
                </a:solidFill>
                <a:effectLst/>
              </a:rPr>
              <a:t>Enterprise-Scale foundation + Connectivity</a:t>
            </a:r>
          </a:p>
          <a:p>
            <a:pPr algn="l"/>
            <a:endParaRPr lang="en-US">
              <a:solidFill>
                <a:srgbClr val="24292E"/>
              </a:solidFill>
            </a:endParaRPr>
          </a:p>
          <a:p>
            <a:r>
              <a:rPr lang="en-GB" sz="1600" i="1"/>
              <a:t>If customer started with a Enterprise scale foundation deployment, and if the business requirements changes over time, such as migration of on-prem applications to Azure that requires hybrid connectivity, you will simply create the </a:t>
            </a:r>
            <a:r>
              <a:rPr lang="en-GB" sz="1600" b="1" i="1"/>
              <a:t>connectivity</a:t>
            </a:r>
            <a:r>
              <a:rPr lang="en-GB" sz="1600" i="1"/>
              <a:t> subscription and place it into the </a:t>
            </a:r>
            <a:r>
              <a:rPr lang="en-GB" sz="1600" b="1" i="1"/>
              <a:t>platform</a:t>
            </a:r>
            <a:r>
              <a:rPr lang="en-GB" sz="1600" i="1"/>
              <a:t> management group and assign Azure Policy for the hub and spoke network topology.</a:t>
            </a:r>
            <a:endParaRPr lang="en-US" sz="1600" b="0" i="1">
              <a:solidFill>
                <a:srgbClr val="24292E"/>
              </a:solidFill>
              <a:effectLst/>
            </a:endParaRPr>
          </a:p>
        </p:txBody>
      </p:sp>
    </p:spTree>
    <p:extLst>
      <p:ext uri="{BB962C8B-B14F-4D97-AF65-F5344CB8AC3E}">
        <p14:creationId xmlns:p14="http://schemas.microsoft.com/office/powerpoint/2010/main" val="9127793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a:solidFill>
                  <a:srgbClr val="000000"/>
                </a:solidFill>
                <a:latin typeface="Segoe UI Semibold" panose="020B0702040204020203" pitchFamily="34" charset="0"/>
                <a:cs typeface="Segoe UI Semibold" panose="020B0702040204020203" pitchFamily="34" charset="0"/>
              </a:rPr>
              <a:t>Enterprise-scale</a:t>
            </a:r>
            <a:endPar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1009854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principal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55194"/>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7252" y="556574"/>
            <a:ext cx="11306469" cy="813819"/>
          </a:xfrm>
        </p:spPr>
        <p:txBody>
          <a:bodyPr/>
          <a:lstStyle/>
          <a:p>
            <a:r>
              <a:rPr lang="en-US" sz="3200" b="1">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459058" y="1435320"/>
            <a:ext cx="8835656" cy="3170099"/>
          </a:xfrm>
          <a:prstGeom prst="rect">
            <a:avLst/>
          </a:prstGeom>
          <a:noFill/>
        </p:spPr>
        <p:txBody>
          <a:bodyPr wrap="square" rtlCol="0" anchor="t">
            <a:spAutoFit/>
          </a:bodyPr>
          <a:lstStyle/>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Azure landing zones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What is Enterprise-scale?</a:t>
            </a:r>
            <a:endParaRPr lang="en-US" sz="2400" dirty="0">
              <a:solidFill>
                <a:srgbClr val="0078D4"/>
              </a:solidFill>
              <a:latin typeface="Segoe UI"/>
            </a:endParaRP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Guidelines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Reference Implementation</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Resources &amp; </a:t>
            </a:r>
            <a:r>
              <a:rPr lang="en-US" sz="2400" dirty="0">
                <a:solidFill>
                  <a:srgbClr val="0078D4"/>
                </a:solidFill>
                <a:latin typeface="Segoe UI"/>
                <a:cs typeface="Segoe UI"/>
              </a:rPr>
              <a:t>Next Steps</a:t>
            </a:r>
            <a:endParaRPr lang="en-US" sz="2400" dirty="0">
              <a:cs typeface="Calibri" panose="020F0502020204030204"/>
            </a:endParaRP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Design Guidelines</a:t>
            </a:r>
            <a:endParaRPr lang="en-US" sz="400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b="1"/>
              <a:t>Enterprise-scale Design Guidelines</a:t>
            </a:r>
            <a:endParaRPr lang="en-GB" b="1"/>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330370622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9943877"/>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3DFDA-8637-4082-A042-07C920B63B05}"/>
              </a:ext>
            </a:extLst>
          </p:cNvPr>
          <p:cNvSpPr>
            <a:spLocks noGrp="1"/>
          </p:cNvSpPr>
          <p:nvPr>
            <p:ph type="body" sz="quarter" idx="10"/>
          </p:nvPr>
        </p:nvSpPr>
        <p:spPr>
          <a:xfrm>
            <a:off x="4920945" y="4067670"/>
            <a:ext cx="6669658" cy="2790330"/>
          </a:xfrm>
          <a:prstGeom prst="rect">
            <a:avLst/>
          </a:prstGeom>
        </p:spPr>
        <p:txBody>
          <a:bodyPr wrap="square" anchor="ctr">
            <a:noAutofit/>
          </a:bodyPr>
          <a:lstStyle/>
          <a:p>
            <a:pPr algn="l"/>
            <a:r>
              <a:rPr lang="en-US" sz="2400" b="0" i="0">
                <a:solidFill>
                  <a:srgbClr val="24292E"/>
                </a:solidFill>
                <a:effectLst/>
                <a:latin typeface="+mn-lt"/>
              </a:rPr>
              <a:t>Enterprise enrolment roles links users with their </a:t>
            </a:r>
            <a:r>
              <a:rPr lang="en-US" sz="2400" b="1" i="0">
                <a:solidFill>
                  <a:srgbClr val="24292E"/>
                </a:solidFill>
                <a:effectLst/>
                <a:latin typeface="+mn-lt"/>
              </a:rPr>
              <a:t>functional role </a:t>
            </a:r>
            <a:r>
              <a:rPr lang="en-US" sz="2400" b="0" i="0">
                <a:solidFill>
                  <a:srgbClr val="24292E"/>
                </a:solidFill>
                <a:effectLst/>
                <a:latin typeface="+mn-lt"/>
              </a:rPr>
              <a:t>and consists of</a:t>
            </a:r>
          </a:p>
          <a:p>
            <a:pPr marL="514306" lvl="1" indent="-285750">
              <a:buFont typeface="Wingdings" panose="05000000000000000000" pitchFamily="2" charset="2"/>
              <a:buChar char="q"/>
            </a:pPr>
            <a:r>
              <a:rPr lang="en-US" sz="1800" b="0" i="0">
                <a:solidFill>
                  <a:srgbClr val="24292E"/>
                </a:solidFill>
                <a:effectLst/>
                <a:latin typeface="+mn-lt"/>
              </a:rPr>
              <a:t>Enterprise Administrator</a:t>
            </a:r>
          </a:p>
          <a:p>
            <a:pPr marL="514306" lvl="1" indent="-285750">
              <a:buFont typeface="Wingdings" panose="05000000000000000000" pitchFamily="2" charset="2"/>
              <a:buChar char="q"/>
            </a:pPr>
            <a:r>
              <a:rPr lang="en-US" sz="1800" b="0" i="0">
                <a:solidFill>
                  <a:srgbClr val="24292E"/>
                </a:solidFill>
                <a:effectLst/>
                <a:latin typeface="+mn-lt"/>
              </a:rPr>
              <a:t>Department Administrator</a:t>
            </a:r>
          </a:p>
          <a:p>
            <a:pPr marL="514306" lvl="1" indent="-285750">
              <a:buFont typeface="Wingdings" panose="05000000000000000000" pitchFamily="2" charset="2"/>
              <a:buChar char="q"/>
            </a:pPr>
            <a:r>
              <a:rPr lang="en-US" sz="1800" b="0" i="0">
                <a:solidFill>
                  <a:srgbClr val="24292E"/>
                </a:solidFill>
                <a:effectLst/>
                <a:latin typeface="+mn-lt"/>
              </a:rPr>
              <a:t>Account Owner</a:t>
            </a:r>
          </a:p>
          <a:p>
            <a:pPr marL="514306" lvl="1" indent="-285750">
              <a:buFont typeface="Wingdings" panose="05000000000000000000" pitchFamily="2" charset="2"/>
              <a:buChar char="q"/>
            </a:pPr>
            <a:r>
              <a:rPr lang="en-US" sz="1800" b="0" i="0">
                <a:solidFill>
                  <a:srgbClr val="24292E"/>
                </a:solidFill>
                <a:effectLst/>
                <a:latin typeface="+mn-lt"/>
              </a:rPr>
              <a:t>Service Administrator</a:t>
            </a:r>
          </a:p>
          <a:p>
            <a:pPr marL="514306" lvl="1" indent="-285750">
              <a:buFont typeface="Wingdings" panose="05000000000000000000" pitchFamily="2" charset="2"/>
              <a:buChar char="q"/>
            </a:pPr>
            <a:r>
              <a:rPr lang="en-US" sz="1800" b="0" i="0">
                <a:solidFill>
                  <a:srgbClr val="24292E"/>
                </a:solidFill>
                <a:effectLst/>
                <a:latin typeface="+mn-lt"/>
              </a:rPr>
              <a:t>Notification Contact</a:t>
            </a:r>
          </a:p>
          <a:p>
            <a:pPr lvl="0"/>
            <a:endParaRPr lang="en-GB" sz="1961">
              <a:latin typeface="+mn-lt"/>
            </a:endParaRPr>
          </a:p>
        </p:txBody>
      </p:sp>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601397" y="4158642"/>
            <a:ext cx="3183637" cy="1378534"/>
          </a:xfrm>
          <a:prstGeom prst="rect">
            <a:avLst/>
          </a:prstGeom>
        </p:spPr>
        <p:txBody>
          <a:bodyPr wrap="square" anchor="ctr">
            <a:noAutofit/>
          </a:bodyPr>
          <a:lstStyle/>
          <a:p>
            <a:r>
              <a:rPr lang="en-GB" sz="2800">
                <a:solidFill>
                  <a:srgbClr val="0078D4"/>
                </a:solidFill>
              </a:rPr>
              <a:t>Define Azure AD Tenants</a:t>
            </a:r>
            <a:br>
              <a:rPr lang="en-GB" sz="2800"/>
            </a:br>
            <a:endParaRPr lang="en-GB" sz="280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a:t>Enterprise Enrolment &amp; Azure AD Tenants</a:t>
            </a:r>
            <a:br>
              <a:rPr lang="en-GB"/>
            </a:br>
            <a:endParaRPr lang="en-GB"/>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098" name="Picture 2" descr="CAF enterprise-scale landing zone architecture">
            <a:extLst>
              <a:ext uri="{FF2B5EF4-FFF2-40B4-BE49-F238E27FC236}">
                <a16:creationId xmlns:a16="http://schemas.microsoft.com/office/drawing/2014/main" id="{9BB21486-4A80-47B9-A22B-EDD1ABD2B7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93" r="14857" b="42005"/>
          <a:stretch/>
        </p:blipFill>
        <p:spPr bwMode="auto">
          <a:xfrm>
            <a:off x="5165412" y="173249"/>
            <a:ext cx="5573569" cy="37478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0140CC1-1E18-46D7-AE99-D15871D3A2F7}"/>
              </a:ext>
            </a:extLst>
          </p:cNvPr>
          <p:cNvSpPr/>
          <p:nvPr/>
        </p:nvSpPr>
        <p:spPr bwMode="auto">
          <a:xfrm>
            <a:off x="7929063" y="173249"/>
            <a:ext cx="1854378" cy="1482902"/>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97258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34242" y="3618706"/>
            <a:ext cx="6668712" cy="2492990"/>
          </a:xfrm>
        </p:spPr>
        <p:txBody>
          <a:bodyPr/>
          <a:lstStyle/>
          <a:p>
            <a:r>
              <a:rPr lang="en-US" sz="2000" b="1" i="0">
                <a:solidFill>
                  <a:srgbClr val="24292E"/>
                </a:solidFill>
                <a:effectLst/>
                <a:latin typeface="Segoe UI" panose="020B0502040204020203" pitchFamily="34" charset="0"/>
                <a:cs typeface="Segoe UI" panose="020B0502040204020203" pitchFamily="34" charset="0"/>
              </a:rPr>
              <a:t>A critical design decision </a:t>
            </a:r>
            <a:r>
              <a:rPr lang="en-US" sz="2000" i="0">
                <a:solidFill>
                  <a:srgbClr val="24292E"/>
                </a:solidFill>
                <a:effectLst/>
                <a:latin typeface="Segoe UI" panose="020B0502040204020203" pitchFamily="34" charset="0"/>
                <a:cs typeface="Segoe UI" panose="020B0502040204020203" pitchFamily="34" charset="0"/>
              </a:rPr>
              <a:t>enterprise organization must make when adopting Azure is whether to:</a:t>
            </a:r>
          </a:p>
          <a:p>
            <a:pPr marL="342900" indent="-342900">
              <a:buFont typeface="Wingdings" panose="05000000000000000000" pitchFamily="2" charset="2"/>
              <a:buChar char="q"/>
            </a:pPr>
            <a:r>
              <a:rPr lang="en-US" sz="2000" b="1" i="0">
                <a:solidFill>
                  <a:srgbClr val="24292E"/>
                </a:solidFill>
                <a:effectLst/>
                <a:latin typeface="Segoe UI" panose="020B0502040204020203" pitchFamily="34" charset="0"/>
                <a:cs typeface="Segoe UI" panose="020B0502040204020203" pitchFamily="34" charset="0"/>
              </a:rPr>
              <a:t> extend </a:t>
            </a:r>
            <a:r>
              <a:rPr lang="en-US" sz="2000" i="0">
                <a:solidFill>
                  <a:srgbClr val="24292E"/>
                </a:solidFill>
                <a:effectLst/>
                <a:latin typeface="Segoe UI" panose="020B0502040204020203" pitchFamily="34" charset="0"/>
                <a:cs typeface="Segoe UI" panose="020B0502040204020203" pitchFamily="34" charset="0"/>
              </a:rPr>
              <a:t>an existing on-premises identity domain into Azure</a:t>
            </a:r>
          </a:p>
          <a:p>
            <a:r>
              <a:rPr lang="en-US" sz="2000" i="0">
                <a:solidFill>
                  <a:srgbClr val="24292E"/>
                </a:solidFill>
                <a:effectLst/>
                <a:latin typeface="Segoe UI" panose="020B0502040204020203" pitchFamily="34" charset="0"/>
                <a:cs typeface="Segoe UI" panose="020B0502040204020203" pitchFamily="34" charset="0"/>
              </a:rPr>
              <a:t>or </a:t>
            </a:r>
          </a:p>
          <a:p>
            <a:pPr marL="342900" indent="-342900">
              <a:buFont typeface="Wingdings" panose="05000000000000000000" pitchFamily="2" charset="2"/>
              <a:buChar char="q"/>
            </a:pPr>
            <a:r>
              <a:rPr lang="en-US" sz="2000" b="1" i="0">
                <a:solidFill>
                  <a:srgbClr val="24292E"/>
                </a:solidFill>
                <a:effectLst/>
                <a:latin typeface="Segoe UI" panose="020B0502040204020203" pitchFamily="34" charset="0"/>
                <a:cs typeface="Segoe UI" panose="020B0502040204020203" pitchFamily="34" charset="0"/>
              </a:rPr>
              <a:t>create</a:t>
            </a:r>
            <a:r>
              <a:rPr lang="en-US" sz="2000" i="0">
                <a:solidFill>
                  <a:srgbClr val="24292E"/>
                </a:solidFill>
                <a:effectLst/>
                <a:latin typeface="Segoe UI" panose="020B0502040204020203" pitchFamily="34" charset="0"/>
                <a:cs typeface="Segoe UI" panose="020B0502040204020203" pitchFamily="34" charset="0"/>
              </a:rPr>
              <a:t> a brand new one</a:t>
            </a:r>
            <a:endParaRPr lang="en-GB" sz="200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40184" y="364285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Planning for Authentication Inside the Landing Zone</a:t>
            </a:r>
            <a:br>
              <a:rPr lang="en-GB" b="1"/>
            </a:br>
            <a:endParaRPr lang="en-GB"/>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0A32669-BE59-4C5E-9F43-9017847F3116}"/>
              </a:ext>
            </a:extLst>
          </p:cNvPr>
          <p:cNvSpPr>
            <a:spLocks noGrp="1"/>
          </p:cNvSpPr>
          <p:nvPr>
            <p:ph type="body" sz="quarter" idx="10"/>
          </p:nvPr>
        </p:nvSpPr>
        <p:spPr>
          <a:xfrm>
            <a:off x="4621716" y="3979801"/>
            <a:ext cx="7458359" cy="3016210"/>
          </a:xfrm>
        </p:spPr>
        <p:txBody>
          <a:bodyPr/>
          <a:lstStyle/>
          <a:p>
            <a:pPr>
              <a:spcAft>
                <a:spcPts val="0"/>
              </a:spcAft>
            </a:pPr>
            <a:r>
              <a:rPr lang="en-GB" sz="1400" b="1">
                <a:latin typeface="+mn-lt"/>
              </a:rPr>
              <a:t>Subscription Organization and Governance</a:t>
            </a:r>
          </a:p>
          <a:p>
            <a:pPr marL="285750" indent="-285750">
              <a:spcAft>
                <a:spcPts val="0"/>
              </a:spcAft>
              <a:buFont typeface="Wingdings" panose="05000000000000000000" pitchFamily="2" charset="2"/>
              <a:buChar char="q"/>
            </a:pPr>
            <a:r>
              <a:rPr lang="en-US" sz="1400" b="0" i="0">
                <a:solidFill>
                  <a:srgbClr val="24292E"/>
                </a:solidFill>
                <a:effectLst/>
                <a:latin typeface="+mn-lt"/>
              </a:rPr>
              <a:t>Use Management Group structure, w</a:t>
            </a:r>
            <a:r>
              <a:rPr lang="en-US" sz="1400">
                <a:solidFill>
                  <a:srgbClr val="24292E"/>
                </a:solidFill>
                <a:latin typeface="+mn-lt"/>
              </a:rPr>
              <a:t>ithin an AAD tenant, </a:t>
            </a:r>
            <a:r>
              <a:rPr lang="en-US" sz="1400" b="0" i="0">
                <a:solidFill>
                  <a:srgbClr val="24292E"/>
                </a:solidFill>
                <a:effectLst/>
                <a:latin typeface="+mn-lt"/>
              </a:rPr>
              <a:t>to support </a:t>
            </a:r>
            <a:r>
              <a:rPr lang="en-US" sz="1400" i="0">
                <a:solidFill>
                  <a:srgbClr val="24292E"/>
                </a:solidFill>
                <a:effectLst/>
                <a:latin typeface="+mn-lt"/>
              </a:rPr>
              <a:t>org mapping </a:t>
            </a:r>
          </a:p>
          <a:p>
            <a:pPr marL="285750" indent="-285750">
              <a:spcAft>
                <a:spcPts val="0"/>
              </a:spcAft>
              <a:buFont typeface="Wingdings" panose="05000000000000000000" pitchFamily="2" charset="2"/>
              <a:buChar char="q"/>
            </a:pPr>
            <a:r>
              <a:rPr lang="en-US" sz="1400">
                <a:solidFill>
                  <a:srgbClr val="24292E"/>
                </a:solidFill>
                <a:latin typeface="+mn-lt"/>
              </a:rPr>
              <a:t>M</a:t>
            </a:r>
            <a:r>
              <a:rPr lang="en-US" sz="1400" b="0" i="0">
                <a:solidFill>
                  <a:srgbClr val="24292E"/>
                </a:solidFill>
                <a:effectLst/>
                <a:latin typeface="+mn-lt"/>
              </a:rPr>
              <a:t>ust be appropriately considered when planning Azure adoption at-scale</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Configure Subscription Quota and Capacity</a:t>
            </a:r>
          </a:p>
          <a:p>
            <a:pPr marL="314319" lvl="1" indent="-285750">
              <a:buFont typeface="Wingdings" panose="05000000000000000000" pitchFamily="2" charset="2"/>
              <a:buChar char="q"/>
            </a:pPr>
            <a:r>
              <a:rPr lang="en-GB" sz="1400"/>
              <a:t>Platform limits and quotas within the Azure platform for services</a:t>
            </a:r>
          </a:p>
          <a:p>
            <a:pPr marL="314319" lvl="1" indent="-285750">
              <a:buFont typeface="Wingdings" panose="05000000000000000000" pitchFamily="2" charset="2"/>
              <a:buChar char="q"/>
            </a:pPr>
            <a:r>
              <a:rPr lang="en-GB" sz="1400"/>
              <a:t>Availability of required SKUs in chosen Azure regions</a:t>
            </a:r>
          </a:p>
          <a:p>
            <a:pPr marL="314319" lvl="1" indent="-285750">
              <a:buFont typeface="Wingdings" panose="05000000000000000000" pitchFamily="2" charset="2"/>
              <a:buChar char="q"/>
            </a:pPr>
            <a:r>
              <a:rPr lang="en-GB" sz="1400"/>
              <a:t>Subscription quotas are not capacity guarantees and are per region</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Establish Cost Management</a:t>
            </a:r>
          </a:p>
          <a:p>
            <a:pPr marL="314319" lvl="1" indent="-285750">
              <a:buFont typeface="Wingdings" panose="05000000000000000000" pitchFamily="2" charset="2"/>
              <a:buChar char="q"/>
            </a:pPr>
            <a:r>
              <a:rPr lang="en-GB" sz="1400"/>
              <a:t>Potential need for chargeback models where shared PaaS services are concerned, such as ASE which may need to be shared to achieve higher density</a:t>
            </a:r>
          </a:p>
          <a:p>
            <a:pPr marL="314319" lvl="1" indent="-285750">
              <a:buFont typeface="Wingdings" panose="05000000000000000000" pitchFamily="2" charset="2"/>
              <a:buChar char="q"/>
            </a:pPr>
            <a:r>
              <a:rPr lang="en-GB" sz="1400"/>
              <a:t>Shutdown schedule for non-prod workloads to optimise costs</a:t>
            </a:r>
          </a:p>
          <a:p>
            <a:pPr>
              <a:spcAft>
                <a:spcPts val="0"/>
              </a:spcAft>
            </a:pPr>
            <a:endParaRPr lang="en-GB" sz="1400">
              <a:latin typeface="+mn-lt"/>
            </a:endParaRPr>
          </a:p>
        </p:txBody>
      </p:sp>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385240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Define Hierarchy, Quota &amp; Capacity, and Manage Cost</a:t>
            </a:r>
            <a:br>
              <a:rPr lang="en-GB" b="1"/>
            </a:br>
            <a:endParaRPr lang="en-GB"/>
          </a:p>
        </p:txBody>
      </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790556" y="4106683"/>
            <a:ext cx="7213487" cy="22775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Calibri" panose="020F0502020204030204" pitchFamily="34" charset="0"/>
              </a:rPr>
              <a:t>Consider the following design elements:</a:t>
            </a:r>
          </a:p>
          <a:p>
            <a:endParaRPr lang="en-US" sz="1600">
              <a:cs typeface="Calibri" panose="020F0502020204030204" pitchFamily="34" charset="0"/>
            </a:endParaRPr>
          </a:p>
          <a:p>
            <a:pPr marL="285750" indent="-285750">
              <a:buFont typeface="Wingdings" panose="05000000000000000000" pitchFamily="2" charset="2"/>
              <a:buChar char="q"/>
            </a:pPr>
            <a:r>
              <a:rPr lang="en-US" sz="1600">
                <a:cs typeface="Calibri" panose="020F0502020204030204" pitchFamily="34" charset="0"/>
              </a:rPr>
              <a:t>Planning for IP Addressing</a:t>
            </a:r>
          </a:p>
          <a:p>
            <a:pPr marL="285750" indent="-285750">
              <a:buFont typeface="Wingdings" panose="05000000000000000000" pitchFamily="2" charset="2"/>
              <a:buChar char="q"/>
            </a:pPr>
            <a:r>
              <a:rPr lang="en-US" sz="1600">
                <a:cs typeface="Calibri" panose="020F0502020204030204" pitchFamily="34" charset="0"/>
              </a:rPr>
              <a:t>Configure DNS</a:t>
            </a:r>
          </a:p>
          <a:p>
            <a:pPr marL="285750" indent="-285750">
              <a:buFont typeface="Wingdings" panose="05000000000000000000" pitchFamily="2" charset="2"/>
              <a:buChar char="q"/>
            </a:pPr>
            <a:r>
              <a:rPr lang="en-US" sz="1600">
                <a:cs typeface="Calibri" panose="020F0502020204030204" pitchFamily="34" charset="0"/>
              </a:rPr>
              <a:t>Define an Azure Networking Topology</a:t>
            </a:r>
          </a:p>
          <a:p>
            <a:pPr marL="285750" indent="-285750">
              <a:buFont typeface="Wingdings" panose="05000000000000000000" pitchFamily="2" charset="2"/>
              <a:buChar char="q"/>
            </a:pPr>
            <a:r>
              <a:rPr lang="en-US" sz="1600">
                <a:cs typeface="Calibri" panose="020F0502020204030204" pitchFamily="34" charset="0"/>
              </a:rPr>
              <a:t>Azure VWAN (Microsoft Managed)</a:t>
            </a:r>
          </a:p>
          <a:p>
            <a:pPr marL="285750" indent="-285750">
              <a:buFont typeface="Wingdings" panose="05000000000000000000" pitchFamily="2" charset="2"/>
              <a:buChar char="q"/>
            </a:pPr>
            <a:r>
              <a:rPr lang="en-US" sz="1600">
                <a:cs typeface="Calibri" panose="020F0502020204030204" pitchFamily="34" charset="0"/>
              </a:rPr>
              <a:t>Traditional Azure networking (Customer Managed)</a:t>
            </a:r>
          </a:p>
          <a:p>
            <a:pPr marL="285750" indent="-285750">
              <a:buFont typeface="Wingdings" panose="05000000000000000000" pitchFamily="2" charset="2"/>
              <a:buChar char="q"/>
            </a:pPr>
            <a:r>
              <a:rPr lang="en-US" sz="1600">
                <a:cs typeface="Calibri" panose="020F0502020204030204" pitchFamily="34" charset="0"/>
              </a:rPr>
              <a:t>Walkthrough – Enterprise-scale network topology (VWAN-based)</a:t>
            </a:r>
          </a:p>
          <a:p>
            <a:pPr marL="285750" indent="-285750">
              <a:buFont typeface="Wingdings" panose="05000000000000000000" pitchFamily="2" charset="2"/>
              <a:buChar char="q"/>
            </a:pPr>
            <a:r>
              <a:rPr lang="en-US" sz="1600">
                <a:cs typeface="Calibri" panose="020F0502020204030204" pitchFamily="34" charset="0"/>
              </a:rPr>
              <a:t>Connectivity to Azure</a:t>
            </a: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093" y="155797"/>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5224228" y="56181"/>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5227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 &amp; Monitoring</a:t>
            </a:r>
            <a:br>
              <a:rPr lang="en-GB"/>
            </a:br>
            <a:endParaRPr lang="en-GB"/>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1554272"/>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Log Analytics workspace </a:t>
            </a:r>
            <a:r>
              <a:rPr lang="en-US" b="0" i="0">
                <a:solidFill>
                  <a:srgbClr val="24292E"/>
                </a:solidFill>
                <a:effectLst/>
                <a:latin typeface="Segoe UI" panose="020B0502040204020203" pitchFamily="34" charset="0"/>
                <a:cs typeface="Segoe UI" panose="020B0502040204020203" pitchFamily="34" charset="0"/>
              </a:rPr>
              <a:t>is an administrative boundary</a:t>
            </a:r>
            <a:br>
              <a:rPr lang="en-US">
                <a:latin typeface="Segoe UI" panose="020B0502040204020203" pitchFamily="34" charset="0"/>
                <a:cs typeface="Segoe UI" panose="020B0502040204020203" pitchFamily="34" charset="0"/>
              </a:rPr>
            </a:br>
            <a:r>
              <a:rPr lang="en-US" b="0" i="0">
                <a:solidFill>
                  <a:srgbClr val="24292E"/>
                </a:solidFill>
                <a:effectLst/>
                <a:latin typeface="Segoe UI" panose="020B0502040204020203" pitchFamily="34" charset="0"/>
                <a:cs typeface="Segoe UI" panose="020B0502040204020203" pitchFamily="34" charset="0"/>
              </a:rPr>
              <a:t>Security audit logging and achieving a horizontal security lens across the entire customer Azure estate</a:t>
            </a:r>
          </a:p>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Azure data retention thresholds </a:t>
            </a:r>
            <a:r>
              <a:rPr lang="en-US" b="0" i="0">
                <a:solidFill>
                  <a:srgbClr val="24292E"/>
                </a:solidFill>
                <a:effectLst/>
                <a:latin typeface="Segoe UI" panose="020B0502040204020203" pitchFamily="34" charset="0"/>
                <a:cs typeface="Segoe UI" panose="020B0502040204020203" pitchFamily="34" charset="0"/>
              </a:rPr>
              <a:t>and requirements for archiving</a:t>
            </a:r>
            <a:endParaRPr lang="en-US" b="1" i="0">
              <a:solidFill>
                <a:srgbClr val="24292E"/>
              </a:solidFill>
              <a:effectLst/>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70834" y="3840857"/>
            <a:ext cx="3506102" cy="2246769"/>
          </a:xfrm>
          <a:prstGeom prst="rect">
            <a:avLst/>
          </a:prstGeom>
          <a:noFill/>
        </p:spPr>
        <p:txBody>
          <a:bodyPr wrap="square">
            <a:spAutoFit/>
          </a:bodyPr>
          <a:lstStyle/>
          <a:p>
            <a:pPr algn="l"/>
            <a:r>
              <a:rPr lang="en-US" sz="2800" b="1" i="0">
                <a:solidFill>
                  <a:srgbClr val="0078D4"/>
                </a:solidFill>
                <a:effectLst/>
                <a:latin typeface="+mj-lt"/>
              </a:rPr>
              <a:t>Planning for Platform &amp; Application Management and Monitoring</a:t>
            </a:r>
          </a:p>
        </p:txBody>
      </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614587" cy="2839636"/>
          </a:xfrm>
          <a:prstGeom prst="rect">
            <a:avLst/>
          </a:prstGeom>
        </p:spPr>
        <p:txBody>
          <a:bodyPr wrap="square" anchor="ctr">
            <a:normAutofit/>
          </a:bodyPr>
          <a:lstStyle/>
          <a:p>
            <a:r>
              <a:rPr lang="en-GB"/>
              <a:t>Business Continuity &amp; Disaster Recovery</a:t>
            </a:r>
            <a:br>
              <a:rPr lang="en-GB"/>
            </a:br>
            <a:endParaRPr lang="en-GB"/>
          </a:p>
        </p:txBody>
      </p:sp>
      <p:sp>
        <p:nvSpPr>
          <p:cNvPr id="6" name="TextBox 5">
            <a:extLst>
              <a:ext uri="{FF2B5EF4-FFF2-40B4-BE49-F238E27FC236}">
                <a16:creationId xmlns:a16="http://schemas.microsoft.com/office/drawing/2014/main" id="{13652C33-6913-4946-A58A-AF744D18BF78}"/>
              </a:ext>
            </a:extLst>
          </p:cNvPr>
          <p:cNvSpPr txBox="1"/>
          <p:nvPr/>
        </p:nvSpPr>
        <p:spPr>
          <a:xfrm>
            <a:off x="4499331" y="4374283"/>
            <a:ext cx="7346122" cy="2031325"/>
          </a:xfrm>
          <a:prstGeom prst="rect">
            <a:avLst/>
          </a:prstGeom>
          <a:noFill/>
        </p:spPr>
        <p:txBody>
          <a:bodyPr wrap="square">
            <a:spAutoFit/>
          </a:bodyPr>
          <a:lstStyle/>
          <a:p>
            <a:pPr algn="l"/>
            <a:r>
              <a:rPr lang="en-US" b="0" i="0">
                <a:solidFill>
                  <a:srgbClr val="24292E"/>
                </a:solidFill>
                <a:effectLst/>
              </a:rPr>
              <a:t>Application and data availability requirements:</a:t>
            </a:r>
          </a:p>
          <a:p>
            <a:pPr algn="l"/>
            <a:r>
              <a:rPr lang="en-US" b="0" i="0">
                <a:solidFill>
                  <a:srgbClr val="24292E"/>
                </a:solidFill>
                <a:effectLst/>
              </a:rPr>
              <a:t> </a:t>
            </a:r>
          </a:p>
          <a:p>
            <a:pPr marL="285750" indent="-285750" algn="l">
              <a:buFont typeface="Wingdings" panose="05000000000000000000" pitchFamily="2" charset="2"/>
              <a:buChar char="q"/>
            </a:pPr>
            <a:r>
              <a:rPr lang="en-US" b="1" i="0">
                <a:solidFill>
                  <a:srgbClr val="24292E"/>
                </a:solidFill>
                <a:effectLst/>
              </a:rPr>
              <a:t>BCDR for PaaS </a:t>
            </a:r>
            <a:r>
              <a:rPr lang="en-US" b="0" i="0">
                <a:solidFill>
                  <a:srgbClr val="24292E"/>
                </a:solidFill>
                <a:effectLst/>
              </a:rPr>
              <a:t>services and the availability of native DR and HA features</a:t>
            </a:r>
          </a:p>
          <a:p>
            <a:pPr marL="285750" indent="-285750" algn="l">
              <a:buFont typeface="Wingdings" panose="05000000000000000000" pitchFamily="2" charset="2"/>
              <a:buChar char="q"/>
            </a:pPr>
            <a:r>
              <a:rPr lang="en-US" b="0" i="0">
                <a:solidFill>
                  <a:srgbClr val="24292E"/>
                </a:solidFill>
                <a:effectLst/>
              </a:rPr>
              <a:t>Support for </a:t>
            </a:r>
            <a:r>
              <a:rPr lang="en-US" b="1" i="0">
                <a:solidFill>
                  <a:srgbClr val="24292E"/>
                </a:solidFill>
                <a:effectLst/>
              </a:rPr>
              <a:t>multi-region deployments </a:t>
            </a:r>
            <a:r>
              <a:rPr lang="en-US" b="0" i="0">
                <a:solidFill>
                  <a:srgbClr val="24292E"/>
                </a:solidFill>
                <a:effectLst/>
              </a:rPr>
              <a:t>for </a:t>
            </a:r>
            <a:r>
              <a:rPr lang="en-US" i="0">
                <a:solidFill>
                  <a:srgbClr val="24292E"/>
                </a:solidFill>
                <a:effectLst/>
              </a:rPr>
              <a:t>failover purposes</a:t>
            </a:r>
          </a:p>
          <a:p>
            <a:pPr marL="285750" indent="-285750" algn="l">
              <a:buFont typeface="Wingdings" panose="05000000000000000000" pitchFamily="2" charset="2"/>
              <a:buChar char="q"/>
            </a:pPr>
            <a:r>
              <a:rPr lang="en-US" b="0" i="0">
                <a:solidFill>
                  <a:srgbClr val="24292E"/>
                </a:solidFill>
                <a:effectLst/>
              </a:rPr>
              <a:t>Application operations with </a:t>
            </a:r>
            <a:r>
              <a:rPr lang="en-US" b="1" i="0">
                <a:solidFill>
                  <a:srgbClr val="24292E"/>
                </a:solidFill>
                <a:effectLst/>
              </a:rPr>
              <a:t>reduced functionality or degraded performance</a:t>
            </a:r>
            <a:r>
              <a:rPr lang="en-US" b="0" i="0">
                <a:solidFill>
                  <a:srgbClr val="24292E"/>
                </a:solidFill>
                <a:effectLst/>
              </a:rPr>
              <a:t> in the presence of an outage</a:t>
            </a:r>
          </a:p>
        </p:txBody>
      </p:sp>
      <p:sp>
        <p:nvSpPr>
          <p:cNvPr id="3" name="TextBox 2">
            <a:extLst>
              <a:ext uri="{FF2B5EF4-FFF2-40B4-BE49-F238E27FC236}">
                <a16:creationId xmlns:a16="http://schemas.microsoft.com/office/drawing/2014/main" id="{B7BD6EA2-4556-4913-883D-4C277A26052C}"/>
              </a:ext>
            </a:extLst>
          </p:cNvPr>
          <p:cNvSpPr txBox="1"/>
          <p:nvPr/>
        </p:nvSpPr>
        <p:spPr>
          <a:xfrm>
            <a:off x="470384" y="4241245"/>
            <a:ext cx="3506102" cy="523220"/>
          </a:xfrm>
          <a:prstGeom prst="rect">
            <a:avLst/>
          </a:prstGeom>
          <a:noFill/>
        </p:spPr>
        <p:txBody>
          <a:bodyPr wrap="square">
            <a:spAutoFit/>
          </a:bodyPr>
          <a:lstStyle/>
          <a:p>
            <a:pPr algn="l"/>
            <a:r>
              <a:rPr lang="en-US" sz="2800" b="1" i="0">
                <a:solidFill>
                  <a:srgbClr val="0078D4"/>
                </a:solidFill>
                <a:effectLst/>
                <a:latin typeface="+mj-lt"/>
              </a:rPr>
              <a:t>Planning for BCDR</a:t>
            </a: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750073" cy="2839636"/>
          </a:xfrm>
          <a:prstGeom prst="rect">
            <a:avLst/>
          </a:prstGeom>
        </p:spPr>
        <p:txBody>
          <a:bodyPr wrap="square" anchor="ctr">
            <a:normAutofit/>
          </a:bodyPr>
          <a:lstStyle/>
          <a:p>
            <a:r>
              <a:rPr lang="en-GB"/>
              <a:t>Security, Governance &amp; Compliance</a:t>
            </a:r>
            <a:br>
              <a:rPr lang="en-GB"/>
            </a:br>
            <a:endParaRPr lang="en-GB"/>
          </a:p>
        </p:txBody>
      </p:sp>
      <p:sp>
        <p:nvSpPr>
          <p:cNvPr id="6" name="TextBox 5">
            <a:extLst>
              <a:ext uri="{FF2B5EF4-FFF2-40B4-BE49-F238E27FC236}">
                <a16:creationId xmlns:a16="http://schemas.microsoft.com/office/drawing/2014/main" id="{E6E3F25D-E845-4D50-A03D-ECE3EECBDC33}"/>
              </a:ext>
            </a:extLst>
          </p:cNvPr>
          <p:cNvSpPr txBox="1"/>
          <p:nvPr/>
        </p:nvSpPr>
        <p:spPr>
          <a:xfrm>
            <a:off x="4597580" y="3896256"/>
            <a:ext cx="7029909" cy="2308324"/>
          </a:xfrm>
          <a:prstGeom prst="rect">
            <a:avLst/>
          </a:prstGeom>
          <a:noFill/>
        </p:spPr>
        <p:txBody>
          <a:bodyPr wrap="square">
            <a:spAutoFit/>
          </a:bodyPr>
          <a:lstStyle/>
          <a:p>
            <a:pPr algn="l"/>
            <a:r>
              <a:rPr lang="en-US" sz="1600" b="1" i="0">
                <a:solidFill>
                  <a:srgbClr val="24292E"/>
                </a:solidFill>
                <a:effectLst/>
              </a:rPr>
              <a:t>Subscription and scale limits as they apply to Key Vault</a:t>
            </a:r>
          </a:p>
          <a:p>
            <a:pPr marL="742950" lvl="1" indent="-285750">
              <a:buFont typeface="Wingdings" panose="05000000000000000000" pitchFamily="2" charset="2"/>
              <a:buChar char="q"/>
            </a:pPr>
            <a:r>
              <a:rPr lang="en-US" sz="1600" b="0" i="0">
                <a:solidFill>
                  <a:srgbClr val="24292E"/>
                </a:solidFill>
                <a:effectLst/>
              </a:rPr>
              <a:t>Key Vault serves a security boundary since access permissions for keys, secrets and certificates are at the vault level</a:t>
            </a:r>
          </a:p>
          <a:p>
            <a:pPr marL="742950" lvl="1" indent="-285750">
              <a:buFont typeface="Wingdings" panose="05000000000000000000" pitchFamily="2" charset="2"/>
              <a:buChar char="q"/>
            </a:pPr>
            <a:r>
              <a:rPr lang="en-US" sz="1600" b="0" i="0">
                <a:solidFill>
                  <a:srgbClr val="24292E"/>
                </a:solidFill>
                <a:effectLst/>
              </a:rPr>
              <a:t>Premium SKU can be leveraged where HSM protected keys are required</a:t>
            </a:r>
          </a:p>
          <a:p>
            <a:pPr algn="l"/>
            <a:endParaRPr lang="en-US" sz="1600" b="1" i="0">
              <a:solidFill>
                <a:srgbClr val="24292E"/>
              </a:solidFill>
              <a:effectLst/>
            </a:endParaRPr>
          </a:p>
          <a:p>
            <a:pPr algn="l"/>
            <a:r>
              <a:rPr lang="en-US" sz="1600" b="1" i="0">
                <a:solidFill>
                  <a:srgbClr val="24292E"/>
                </a:solidFill>
                <a:effectLst/>
              </a:rPr>
              <a:t>Key rotation and secret expiration</a:t>
            </a:r>
          </a:p>
          <a:p>
            <a:pPr marL="742950" lvl="1" indent="-285750">
              <a:buFont typeface="Wingdings" panose="05000000000000000000" pitchFamily="2" charset="2"/>
              <a:buChar char="q"/>
            </a:pPr>
            <a:r>
              <a:rPr lang="en-US" sz="1600" b="0" i="0">
                <a:solidFill>
                  <a:srgbClr val="24292E"/>
                </a:solidFill>
                <a:effectLst/>
              </a:rPr>
              <a:t>Use a federated Key Vault model to avoid transaction scale limits</a:t>
            </a:r>
          </a:p>
          <a:p>
            <a:pPr marL="742950" lvl="1" indent="-285750">
              <a:buFont typeface="Wingdings" panose="05000000000000000000" pitchFamily="2" charset="2"/>
              <a:buChar char="q"/>
            </a:pPr>
            <a:r>
              <a:rPr lang="en-US" sz="1600" b="0" i="0">
                <a:solidFill>
                  <a:srgbClr val="24292E"/>
                </a:solidFill>
                <a:effectLst/>
              </a:rPr>
              <a:t>Establish an automated process for key and certificate rotation</a:t>
            </a:r>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Define 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ctr">
            <a:normAutofit/>
          </a:bodyPr>
          <a:lstStyle/>
          <a:p>
            <a:r>
              <a:rPr lang="en-GB"/>
              <a:t>Platform Automation &amp; DevOps</a:t>
            </a:r>
            <a:br>
              <a:rPr lang="en-GB"/>
            </a:br>
            <a:endParaRPr lang="en-GB"/>
          </a:p>
        </p:txBody>
      </p:sp>
      <p:sp>
        <p:nvSpPr>
          <p:cNvPr id="6" name="TextBox 5">
            <a:extLst>
              <a:ext uri="{FF2B5EF4-FFF2-40B4-BE49-F238E27FC236}">
                <a16:creationId xmlns:a16="http://schemas.microsoft.com/office/drawing/2014/main" id="{04FD033E-A3FA-41F2-B95F-D74A0F0A8549}"/>
              </a:ext>
            </a:extLst>
          </p:cNvPr>
          <p:cNvSpPr txBox="1"/>
          <p:nvPr/>
        </p:nvSpPr>
        <p:spPr>
          <a:xfrm>
            <a:off x="4707730" y="4346737"/>
            <a:ext cx="7013886" cy="2185214"/>
          </a:xfrm>
          <a:prstGeom prst="rect">
            <a:avLst/>
          </a:prstGeom>
          <a:noFill/>
        </p:spPr>
        <p:txBody>
          <a:bodyPr wrap="square">
            <a:spAutoFit/>
          </a:bodyPr>
          <a:lstStyle/>
          <a:p>
            <a:pPr marL="285750" indent="-285750" algn="l">
              <a:spcBef>
                <a:spcPts val="600"/>
              </a:spcBef>
              <a:buFont typeface="Wingdings" panose="05000000000000000000" pitchFamily="2" charset="2"/>
              <a:buChar char="q"/>
            </a:pPr>
            <a:r>
              <a:rPr lang="en-US" b="0" i="0">
                <a:solidFill>
                  <a:srgbClr val="24292E"/>
                </a:solidFill>
                <a:effectLst/>
              </a:rPr>
              <a:t>Where central teams are concerned, CI/CD pipelines should be used to manage policy definitions, role-definitions, policy assignments, and template galleries</a:t>
            </a:r>
          </a:p>
          <a:p>
            <a:pPr algn="l">
              <a:spcBef>
                <a:spcPts val="600"/>
              </a:spcBef>
            </a:pPr>
            <a:r>
              <a:rPr lang="en-US" b="0" i="1">
                <a:solidFill>
                  <a:srgbClr val="24292E"/>
                </a:solidFill>
                <a:effectLst/>
              </a:rPr>
              <a:t>The blanket application of a DevOps model will not miraculously establish capable DevOps teams.</a:t>
            </a:r>
          </a:p>
          <a:p>
            <a:pPr marL="285750" indent="-285750" algn="l">
              <a:spcBef>
                <a:spcPts val="600"/>
              </a:spcBef>
              <a:buFont typeface="Wingdings" panose="05000000000000000000" pitchFamily="2" charset="2"/>
              <a:buChar char="q"/>
            </a:pPr>
            <a:r>
              <a:rPr lang="en-US" b="0" i="0">
                <a:solidFill>
                  <a:srgbClr val="24292E"/>
                </a:solidFill>
                <a:effectLst/>
              </a:rPr>
              <a:t>Establish a cross functional </a:t>
            </a:r>
            <a:r>
              <a:rPr lang="en-US" b="1" i="0">
                <a:solidFill>
                  <a:srgbClr val="24292E"/>
                </a:solidFill>
                <a:effectLst/>
              </a:rPr>
              <a:t>DevOps</a:t>
            </a:r>
            <a:r>
              <a:rPr lang="en-US" b="0" i="0">
                <a:solidFill>
                  <a:srgbClr val="24292E"/>
                </a:solidFill>
                <a:effectLst/>
              </a:rPr>
              <a:t> </a:t>
            </a:r>
            <a:r>
              <a:rPr lang="en-US" b="1" i="0">
                <a:solidFill>
                  <a:srgbClr val="24292E"/>
                </a:solidFill>
                <a:effectLst/>
              </a:rPr>
              <a:t>Platform Team</a:t>
            </a:r>
            <a:r>
              <a:rPr lang="en-US" b="0" i="0">
                <a:solidFill>
                  <a:srgbClr val="24292E"/>
                </a:solidFill>
                <a:effectLst/>
              </a:rPr>
              <a:t> to build, manage and maintain your </a:t>
            </a:r>
            <a:r>
              <a:rPr lang="en-US" i="0">
                <a:solidFill>
                  <a:srgbClr val="24292E"/>
                </a:solidFill>
                <a:effectLst/>
              </a:rPr>
              <a:t>Enterprise Scale </a:t>
            </a:r>
            <a:r>
              <a:rPr lang="en-US" b="0" i="0">
                <a:solidFill>
                  <a:srgbClr val="24292E"/>
                </a:solidFill>
                <a:effectLst/>
              </a:rPr>
              <a:t>architecture.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4" name="TextBox 3">
            <a:extLst>
              <a:ext uri="{FF2B5EF4-FFF2-40B4-BE49-F238E27FC236}">
                <a16:creationId xmlns:a16="http://schemas.microsoft.com/office/drawing/2014/main" id="{8B24BBB8-FEB2-4E36-9837-77AE763F8EF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Planning for a DevOps Approach</a:t>
            </a:r>
          </a:p>
        </p:txBody>
      </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Azure landing zones</a:t>
            </a:r>
            <a:endParaRPr lang="en-US" sz="4000" dirty="0">
              <a:solidFill>
                <a:schemeClr val="tx2"/>
              </a:solidFill>
            </a:endParaRPr>
          </a:p>
        </p:txBody>
      </p:sp>
    </p:spTree>
    <p:extLst>
      <p:ext uri="{BB962C8B-B14F-4D97-AF65-F5344CB8AC3E}">
        <p14:creationId xmlns:p14="http://schemas.microsoft.com/office/powerpoint/2010/main" val="1235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Reference Implementation</a:t>
            </a:r>
            <a:endParaRPr lang="en-US" sz="4000">
              <a:solidFill>
                <a:schemeClr val="tx2"/>
              </a:solidFill>
            </a:endParaRPr>
          </a:p>
        </p:txBody>
      </p:sp>
    </p:spTree>
    <p:extLst>
      <p:ext uri="{BB962C8B-B14F-4D97-AF65-F5344CB8AC3E}">
        <p14:creationId xmlns:p14="http://schemas.microsoft.com/office/powerpoint/2010/main" val="25423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B6BF-6FAC-4BFA-AB45-CD53D5406CD2}"/>
              </a:ext>
            </a:extLst>
          </p:cNvPr>
          <p:cNvSpPr>
            <a:spLocks noGrp="1"/>
          </p:cNvSpPr>
          <p:nvPr>
            <p:ph type="title"/>
          </p:nvPr>
        </p:nvSpPr>
        <p:spPr>
          <a:xfrm>
            <a:off x="947719" y="1110970"/>
            <a:ext cx="9630389" cy="659640"/>
          </a:xfrm>
        </p:spPr>
        <p:txBody>
          <a:bodyPr/>
          <a:lstStyle/>
          <a:p>
            <a:r>
              <a:rPr lang="en-GB" i="1"/>
              <a:t>The enterprise-scale architecture is modular by design and allow customers to start with foundational landing zones that support their application portfolios, regardless of whether the applications are being migrated or are newly developed and deployed to Azure. </a:t>
            </a:r>
            <a:br>
              <a:rPr lang="en-GB" i="1"/>
            </a:br>
            <a:br>
              <a:rPr lang="en-GB" i="1"/>
            </a:br>
            <a:r>
              <a:rPr lang="en-GB" i="1"/>
              <a:t>The architecture can scale alongside the customer's business requirements regardless of scale point.</a:t>
            </a:r>
          </a:p>
        </p:txBody>
      </p:sp>
    </p:spTree>
    <p:extLst>
      <p:ext uri="{BB962C8B-B14F-4D97-AF65-F5344CB8AC3E}">
        <p14:creationId xmlns:p14="http://schemas.microsoft.com/office/powerpoint/2010/main" val="26105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584200" y="620452"/>
            <a:ext cx="5177971" cy="3211319"/>
          </a:xfrm>
          <a:prstGeom prst="rect">
            <a:avLst/>
          </a:prstGeom>
        </p:spPr>
        <p:txBody>
          <a:bodyPr vert="horz" wrap="square" lIns="0" tIns="91440" rIns="146304" bIns="91440" rtlCol="0">
            <a:normAutofit/>
          </a:bodyPr>
          <a:lstStyle/>
          <a:p>
            <a:pPr defTabSz="914378">
              <a:lnSpc>
                <a:spcPct val="90000"/>
              </a:lnSpc>
              <a:spcAft>
                <a:spcPts val="600"/>
              </a:spcAft>
              <a:buSzPct val="90000"/>
            </a:pPr>
            <a:r>
              <a:rPr lang="en-US" sz="2800" b="1" i="0">
                <a:effectLst/>
              </a:rPr>
              <a:t>Enterprise-Scale foundation</a:t>
            </a:r>
          </a:p>
          <a:p>
            <a:pPr defTabSz="914378">
              <a:lnSpc>
                <a:spcPct val="90000"/>
              </a:lnSpc>
              <a:spcAft>
                <a:spcPts val="600"/>
              </a:spcAft>
              <a:buSzPct val="90000"/>
            </a:pPr>
            <a:endParaRPr lang="en-US" sz="2000"/>
          </a:p>
          <a:p>
            <a:pPr defTabSz="914378">
              <a:lnSpc>
                <a:spcPct val="90000"/>
              </a:lnSpc>
              <a:spcAft>
                <a:spcPts val="600"/>
              </a:spcAft>
              <a:buSzPct val="90000"/>
            </a:pPr>
            <a:r>
              <a:rPr lang="en-US" sz="1600" i="1"/>
              <a:t>If the business requirements changes over time, such as migration of on-prem applications to Azure that requires hybrid connectivity, the architecture allows you to expand and implement networking without any refactoring of the architecture nor implications to the runtime state of existing applications. You will simply create the connectivity subscription and place it into the platform management group and assign Azure Policy for the networking topology you desire.</a:t>
            </a:r>
            <a:endParaRPr lang="en-US" sz="1600" b="0" i="1">
              <a:effectLst/>
            </a:endParaRPr>
          </a:p>
        </p:txBody>
      </p:sp>
      <p:pic>
        <p:nvPicPr>
          <p:cNvPr id="3" name="Picture 2">
            <a:extLst>
              <a:ext uri="{FF2B5EF4-FFF2-40B4-BE49-F238E27FC236}">
                <a16:creationId xmlns:a16="http://schemas.microsoft.com/office/drawing/2014/main" id="{6B93E9DF-7CCA-4F4D-BC4D-330209FED6E0}"/>
              </a:ext>
            </a:extLst>
          </p:cNvPr>
          <p:cNvPicPr>
            <a:picLocks noChangeAspect="1"/>
          </p:cNvPicPr>
          <p:nvPr/>
        </p:nvPicPr>
        <p:blipFill>
          <a:blip r:embed="rId3"/>
          <a:stretch>
            <a:fillRect/>
          </a:stretch>
        </p:blipFill>
        <p:spPr>
          <a:xfrm>
            <a:off x="6594654" y="1435100"/>
            <a:ext cx="4809767" cy="4833938"/>
          </a:xfrm>
          <a:prstGeom prst="rect">
            <a:avLst/>
          </a:prstGeom>
          <a:noFill/>
        </p:spPr>
      </p:pic>
    </p:spTree>
    <p:extLst>
      <p:ext uri="{BB962C8B-B14F-4D97-AF65-F5344CB8AC3E}">
        <p14:creationId xmlns:p14="http://schemas.microsoft.com/office/powerpoint/2010/main" val="38348499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243214" y="342611"/>
            <a:ext cx="7346122" cy="369332"/>
          </a:xfrm>
          <a:prstGeom prst="rect">
            <a:avLst/>
          </a:prstGeom>
          <a:noFill/>
        </p:spPr>
        <p:txBody>
          <a:bodyPr wrap="square">
            <a:spAutoFit/>
          </a:bodyPr>
          <a:lstStyle/>
          <a:p>
            <a:pPr algn="l"/>
            <a:r>
              <a:rPr lang="en-US" b="0" i="0">
                <a:solidFill>
                  <a:srgbClr val="24292E"/>
                </a:solidFill>
                <a:effectLst/>
              </a:rPr>
              <a:t>Enterprise-Scale foundation</a:t>
            </a:r>
          </a:p>
        </p:txBody>
      </p:sp>
      <p:pic>
        <p:nvPicPr>
          <p:cNvPr id="2" name="Picture 1">
            <a:extLst>
              <a:ext uri="{FF2B5EF4-FFF2-40B4-BE49-F238E27FC236}">
                <a16:creationId xmlns:a16="http://schemas.microsoft.com/office/drawing/2014/main" id="{B086B71E-E60F-4C3D-B129-4796A308145C}"/>
              </a:ext>
            </a:extLst>
          </p:cNvPr>
          <p:cNvPicPr>
            <a:picLocks noChangeAspect="1"/>
          </p:cNvPicPr>
          <p:nvPr/>
        </p:nvPicPr>
        <p:blipFill>
          <a:blip r:embed="rId3"/>
          <a:stretch>
            <a:fillRect/>
          </a:stretch>
        </p:blipFill>
        <p:spPr>
          <a:xfrm>
            <a:off x="173182" y="0"/>
            <a:ext cx="11845636" cy="6858000"/>
          </a:xfrm>
          <a:prstGeom prst="rect">
            <a:avLst/>
          </a:prstGeom>
        </p:spPr>
      </p:pic>
      <p:sp>
        <p:nvSpPr>
          <p:cNvPr id="5" name="TextBox 4">
            <a:extLst>
              <a:ext uri="{FF2B5EF4-FFF2-40B4-BE49-F238E27FC236}">
                <a16:creationId xmlns:a16="http://schemas.microsoft.com/office/drawing/2014/main" id="{6B5DDA32-F923-4B63-A456-9EE7D3A7F7CC}"/>
              </a:ext>
            </a:extLst>
          </p:cNvPr>
          <p:cNvSpPr txBox="1"/>
          <p:nvPr/>
        </p:nvSpPr>
        <p:spPr>
          <a:xfrm>
            <a:off x="395614" y="495011"/>
            <a:ext cx="5373419" cy="2954655"/>
          </a:xfrm>
          <a:prstGeom prst="rect">
            <a:avLst/>
          </a:prstGeom>
          <a:noFill/>
        </p:spPr>
        <p:txBody>
          <a:bodyPr wrap="square">
            <a:spAutoFit/>
          </a:bodyPr>
          <a:lstStyle/>
          <a:p>
            <a:pPr algn="l"/>
            <a:r>
              <a:rPr lang="en-US" sz="2800" b="1" i="0">
                <a:solidFill>
                  <a:srgbClr val="24292E"/>
                </a:solidFill>
                <a:effectLst/>
              </a:rPr>
              <a:t>Enterprise-Scale foundation + Connectivity</a:t>
            </a:r>
          </a:p>
          <a:p>
            <a:pPr algn="l"/>
            <a:endParaRPr lang="en-US">
              <a:solidFill>
                <a:srgbClr val="24292E"/>
              </a:solidFill>
            </a:endParaRPr>
          </a:p>
          <a:p>
            <a:r>
              <a:rPr lang="en-GB" sz="1600" i="1"/>
              <a:t>If customer started with a Enterprise scale foundation deployment, and if the business requirements changes over time, such as migration of on-prem applications to Azure that requires hybrid connectivity, you will simply create the </a:t>
            </a:r>
            <a:r>
              <a:rPr lang="en-GB" sz="1600" b="1" i="1"/>
              <a:t>connectivity</a:t>
            </a:r>
            <a:r>
              <a:rPr lang="en-GB" sz="1600" i="1"/>
              <a:t> subscription and place it into the </a:t>
            </a:r>
            <a:r>
              <a:rPr lang="en-GB" sz="1600" b="1" i="1"/>
              <a:t>platform</a:t>
            </a:r>
            <a:r>
              <a:rPr lang="en-GB" sz="1600" i="1"/>
              <a:t> management group and assign Azure Policy for the hub and spoke network topology.</a:t>
            </a:r>
            <a:endParaRPr lang="en-US" sz="1600" b="0" i="1">
              <a:solidFill>
                <a:srgbClr val="24292E"/>
              </a:solidFill>
              <a:effectLst/>
            </a:endParaRPr>
          </a:p>
        </p:txBody>
      </p:sp>
    </p:spTree>
    <p:extLst>
      <p:ext uri="{BB962C8B-B14F-4D97-AF65-F5344CB8AC3E}">
        <p14:creationId xmlns:p14="http://schemas.microsoft.com/office/powerpoint/2010/main" val="7891914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a:solidFill>
                  <a:srgbClr val="000000"/>
                </a:solidFill>
                <a:latin typeface="Segoe UI Semibold" panose="020B0702040204020203" pitchFamily="34" charset="0"/>
                <a:cs typeface="Segoe UI Semibold" panose="020B0702040204020203" pitchFamily="34" charset="0"/>
              </a:rPr>
              <a:t>Enterprise-scale</a:t>
            </a:r>
            <a:endPar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558723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What are you going to build?</a:t>
            </a:r>
          </a:p>
        </p:txBody>
      </p:sp>
      <p:pic>
        <p:nvPicPr>
          <p:cNvPr id="6" name="Picture 5">
            <a:extLst>
              <a:ext uri="{FF2B5EF4-FFF2-40B4-BE49-F238E27FC236}">
                <a16:creationId xmlns:a16="http://schemas.microsoft.com/office/drawing/2014/main" id="{33FB34B9-D9F7-4FD1-86FA-483DB98FE7E9}"/>
              </a:ext>
            </a:extLst>
          </p:cNvPr>
          <p:cNvPicPr>
            <a:picLocks noChangeAspect="1"/>
          </p:cNvPicPr>
          <p:nvPr/>
        </p:nvPicPr>
        <p:blipFill rotWithShape="1">
          <a:blip r:embed="rId4"/>
          <a:srcRect r="4531"/>
          <a:stretch/>
        </p:blipFill>
        <p:spPr>
          <a:xfrm>
            <a:off x="508192" y="2260449"/>
            <a:ext cx="3513985" cy="2438488"/>
          </a:xfrm>
          <a:prstGeom prst="rect">
            <a:avLst/>
          </a:prstGeom>
        </p:spPr>
      </p:pic>
      <p:pic>
        <p:nvPicPr>
          <p:cNvPr id="8" name="Picture 7">
            <a:extLst>
              <a:ext uri="{FF2B5EF4-FFF2-40B4-BE49-F238E27FC236}">
                <a16:creationId xmlns:a16="http://schemas.microsoft.com/office/drawing/2014/main" id="{813E8C96-1953-4C65-AC3A-D5F271C10F41}"/>
              </a:ext>
            </a:extLst>
          </p:cNvPr>
          <p:cNvPicPr>
            <a:picLocks noChangeAspect="1"/>
          </p:cNvPicPr>
          <p:nvPr/>
        </p:nvPicPr>
        <p:blipFill>
          <a:blip r:embed="rId5"/>
          <a:stretch>
            <a:fillRect/>
          </a:stretch>
        </p:blipFill>
        <p:spPr>
          <a:xfrm>
            <a:off x="4354040" y="2260449"/>
            <a:ext cx="3513986" cy="2438488"/>
          </a:xfrm>
          <a:prstGeom prst="rect">
            <a:avLst/>
          </a:prstGeom>
        </p:spPr>
      </p:pic>
      <p:pic>
        <p:nvPicPr>
          <p:cNvPr id="10" name="Picture 9">
            <a:extLst>
              <a:ext uri="{FF2B5EF4-FFF2-40B4-BE49-F238E27FC236}">
                <a16:creationId xmlns:a16="http://schemas.microsoft.com/office/drawing/2014/main" id="{4EA8A648-DF7F-4C4D-ADF1-239AFA2D210E}"/>
              </a:ext>
            </a:extLst>
          </p:cNvPr>
          <p:cNvPicPr>
            <a:picLocks noChangeAspect="1"/>
          </p:cNvPicPr>
          <p:nvPr/>
        </p:nvPicPr>
        <p:blipFill rotWithShape="1">
          <a:blip r:embed="rId6"/>
          <a:srcRect b="7511"/>
          <a:stretch/>
        </p:blipFill>
        <p:spPr>
          <a:xfrm>
            <a:off x="8199887" y="2262007"/>
            <a:ext cx="3515370" cy="2438488"/>
          </a:xfrm>
          <a:prstGeom prst="rect">
            <a:avLst/>
          </a:prstGeom>
        </p:spPr>
      </p:pic>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spTree>
    <p:custDataLst>
      <p:tags r:id="rId1"/>
    </p:custDataLst>
    <p:extLst>
      <p:ext uri="{BB962C8B-B14F-4D97-AF65-F5344CB8AC3E}">
        <p14:creationId xmlns:p14="http://schemas.microsoft.com/office/powerpoint/2010/main" val="22182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587522" y="899160"/>
            <a:ext cx="11016957" cy="543108"/>
          </a:xfrm>
        </p:spPr>
        <p:txBody>
          <a:bodyPr/>
          <a:lstStyle/>
          <a:p>
            <a:r>
              <a:rPr lang="en-US" sz="3529" dirty="0">
                <a:solidFill>
                  <a:schemeClr val="bg1"/>
                </a:solidFill>
              </a:rPr>
              <a:t>The value of creating cloud-ready environments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675103" y="2403822"/>
            <a:ext cx="4790685" cy="2954655"/>
          </a:xfrm>
        </p:spPr>
        <p:txBody>
          <a:bodyPr/>
          <a:lstStyle/>
          <a:p>
            <a:pPr marL="404735" indent="-404735">
              <a:buClr>
                <a:schemeClr val="accent2"/>
              </a:buClr>
              <a:buFont typeface="Wingdings" panose="05000000000000000000" pitchFamily="2" charset="2"/>
              <a:buChar char=""/>
            </a:pPr>
            <a:r>
              <a:rPr lang="en-US" sz="2400" dirty="0">
                <a:solidFill>
                  <a:schemeClr val="bg1"/>
                </a:solidFill>
              </a:rPr>
              <a:t>Aligned to business priorities</a:t>
            </a:r>
          </a:p>
          <a:p>
            <a:pPr marL="404735" indent="-404735">
              <a:buClr>
                <a:schemeClr val="accent2"/>
              </a:buClr>
              <a:buFont typeface="Wingdings" panose="05000000000000000000" pitchFamily="2" charset="2"/>
              <a:buChar char=""/>
            </a:pPr>
            <a:r>
              <a:rPr lang="en-US" sz="2400" dirty="0">
                <a:solidFill>
                  <a:schemeClr val="bg1"/>
                </a:solidFill>
              </a:rPr>
              <a:t>Cloud-design considerations</a:t>
            </a:r>
          </a:p>
          <a:p>
            <a:pPr marL="404735" indent="-404735">
              <a:buClr>
                <a:schemeClr val="accent2"/>
              </a:buClr>
              <a:buFont typeface="Wingdings" panose="05000000000000000000" pitchFamily="2" charset="2"/>
              <a:buChar char=""/>
            </a:pPr>
            <a:r>
              <a:rPr lang="en-US" sz="2400" dirty="0">
                <a:solidFill>
                  <a:schemeClr val="bg1"/>
                </a:solidFill>
              </a:rPr>
              <a:t>Adapted for cloud operating model</a:t>
            </a:r>
          </a:p>
          <a:p>
            <a:pPr marL="404735" indent="-404735">
              <a:buClr>
                <a:schemeClr val="accent2"/>
              </a:buClr>
              <a:buFont typeface="Wingdings" panose="05000000000000000000" pitchFamily="2" charset="2"/>
              <a:buChar char=""/>
            </a:pPr>
            <a:r>
              <a:rPr lang="en-US" sz="2400" dirty="0">
                <a:solidFill>
                  <a:schemeClr val="bg1"/>
                </a:solidFill>
              </a:rPr>
              <a:t>Ready for cloud applications</a:t>
            </a:r>
          </a:p>
          <a:p>
            <a:pPr marL="404735" indent="-404735">
              <a:buClr>
                <a:schemeClr val="accent2"/>
              </a:buClr>
              <a:buFont typeface="Wingdings" panose="05000000000000000000" pitchFamily="2" charset="2"/>
              <a:buChar char=""/>
            </a:pPr>
            <a:r>
              <a:rPr lang="en-US" sz="2400" dirty="0">
                <a:solidFill>
                  <a:schemeClr val="bg1"/>
                </a:solidFill>
              </a:rPr>
              <a:t>Adaptable to grow and expand</a:t>
            </a:r>
          </a:p>
          <a:p>
            <a:pPr marL="404735" indent="-404735">
              <a:buClr>
                <a:schemeClr val="accent2"/>
              </a:buClr>
              <a:buFont typeface="Wingdings" panose="05000000000000000000" pitchFamily="2" charset="2"/>
              <a:buChar char=""/>
            </a:pPr>
            <a:r>
              <a:rPr lang="en-US" sz="2400" dirty="0">
                <a:solidFill>
                  <a:schemeClr val="bg1"/>
                </a:solidFill>
              </a:rPr>
              <a:t>Compliant </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8775408" y="2416132"/>
            <a:ext cx="3280754" cy="293003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pPr>
            <a:r>
              <a:rPr lang="en-US" dirty="0">
                <a:solidFill>
                  <a:srgbClr val="000000"/>
                </a:solidFill>
                <a:latin typeface="Segoe UI"/>
              </a:rPr>
              <a:t>Agile</a:t>
            </a:r>
          </a:p>
          <a:p>
            <a:pPr marL="0" indent="0" defTabSz="932563">
              <a:buNone/>
            </a:pPr>
            <a:endParaRPr lang="en-US" dirty="0">
              <a:solidFill>
                <a:srgbClr val="000000"/>
              </a:solidFill>
              <a:latin typeface="Segoe UI"/>
            </a:endParaRPr>
          </a:p>
          <a:p>
            <a:pPr marL="0" indent="0" defTabSz="932563">
              <a:buNone/>
            </a:pPr>
            <a:r>
              <a:rPr lang="en-US" dirty="0">
                <a:solidFill>
                  <a:srgbClr val="000000"/>
                </a:solidFill>
                <a:latin typeface="Segoe UI"/>
              </a:rPr>
              <a:t>Cutting-edge innovation</a:t>
            </a:r>
          </a:p>
          <a:p>
            <a:pPr marL="0" indent="0" defTabSz="932563">
              <a:buNone/>
            </a:pPr>
            <a:endParaRPr lang="en-US" dirty="0">
              <a:solidFill>
                <a:srgbClr val="000000"/>
              </a:solidFill>
              <a:latin typeface="Segoe UI"/>
            </a:endParaRPr>
          </a:p>
          <a:p>
            <a:pPr marL="0" indent="0" defTabSz="932563">
              <a:buNone/>
            </a:pPr>
            <a:r>
              <a:rPr lang="en-US" dirty="0">
                <a:solidFill>
                  <a:srgbClr val="000000"/>
                </a:solidFill>
                <a:latin typeface="Segoe UI"/>
              </a:rPr>
              <a:t>Secure</a:t>
            </a:r>
          </a:p>
        </p:txBody>
      </p:sp>
      <p:grpSp>
        <p:nvGrpSpPr>
          <p:cNvPr id="20" name="Group 19">
            <a:extLst>
              <a:ext uri="{FF2B5EF4-FFF2-40B4-BE49-F238E27FC236}">
                <a16:creationId xmlns:a16="http://schemas.microsoft.com/office/drawing/2014/main" id="{A8E534C8-0C70-4CB0-AE73-74127813E306}"/>
              </a:ext>
            </a:extLst>
          </p:cNvPr>
          <p:cNvGrpSpPr/>
          <p:nvPr/>
        </p:nvGrpSpPr>
        <p:grpSpPr>
          <a:xfrm>
            <a:off x="5184908" y="2403822"/>
            <a:ext cx="2703121" cy="2982002"/>
            <a:chOff x="4985230" y="2589261"/>
            <a:chExt cx="2703504" cy="2982425"/>
          </a:xfrm>
          <a:solidFill>
            <a:schemeClr val="accent1"/>
          </a:solidFill>
        </p:grpSpPr>
        <p:pic>
          <p:nvPicPr>
            <p:cNvPr id="17" name="Graphic 16" descr="Back">
              <a:extLst>
                <a:ext uri="{FF2B5EF4-FFF2-40B4-BE49-F238E27FC236}">
                  <a16:creationId xmlns:a16="http://schemas.microsoft.com/office/drawing/2014/main" id="{D3F9E236-24D5-4581-BE33-A2B5C341A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5231" y="2868183"/>
              <a:ext cx="2703503" cy="2703503"/>
            </a:xfrm>
            <a:prstGeom prst="rect">
              <a:avLst/>
            </a:prstGeom>
          </p:spPr>
        </p:pic>
        <p:pic>
          <p:nvPicPr>
            <p:cNvPr id="19" name="Graphic 18" descr="Back">
              <a:extLst>
                <a:ext uri="{FF2B5EF4-FFF2-40B4-BE49-F238E27FC236}">
                  <a16:creationId xmlns:a16="http://schemas.microsoft.com/office/drawing/2014/main" id="{70DC33BE-344D-4FB2-9BE6-12A8C0246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4985230" y="2589261"/>
              <a:ext cx="2703503" cy="2703503"/>
            </a:xfrm>
            <a:prstGeom prst="rect">
              <a:avLst/>
            </a:prstGeom>
          </p:spPr>
        </p:pic>
      </p:grpSp>
      <p:pic>
        <p:nvPicPr>
          <p:cNvPr id="6" name="Graphic 5" descr="Lights On">
            <a:extLst>
              <a:ext uri="{FF2B5EF4-FFF2-40B4-BE49-F238E27FC236}">
                <a16:creationId xmlns:a16="http://schemas.microsoft.com/office/drawing/2014/main" id="{B27CA9CF-E3F2-49AE-AB25-5733DC3D03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3475" y="3445069"/>
            <a:ext cx="914270" cy="914270"/>
          </a:xfrm>
          <a:prstGeom prst="rect">
            <a:avLst/>
          </a:prstGeom>
        </p:spPr>
      </p:pic>
      <p:pic>
        <p:nvPicPr>
          <p:cNvPr id="8" name="Graphic 7" descr="Shield Tick">
            <a:extLst>
              <a:ext uri="{FF2B5EF4-FFF2-40B4-BE49-F238E27FC236}">
                <a16:creationId xmlns:a16="http://schemas.microsoft.com/office/drawing/2014/main" id="{ACBE7895-339F-4501-836D-3C2DBC1916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73475" y="4673462"/>
            <a:ext cx="914270" cy="914270"/>
          </a:xfrm>
          <a:prstGeom prst="rect">
            <a:avLst/>
          </a:prstGeom>
        </p:spPr>
      </p:pic>
      <p:pic>
        <p:nvPicPr>
          <p:cNvPr id="10" name="Graphic 9" descr="Shuffle">
            <a:extLst>
              <a:ext uri="{FF2B5EF4-FFF2-40B4-BE49-F238E27FC236}">
                <a16:creationId xmlns:a16="http://schemas.microsoft.com/office/drawing/2014/main" id="{324195D1-4ED4-4A9A-AF28-903DE98E1D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3475" y="2216677"/>
            <a:ext cx="914270" cy="914270"/>
          </a:xfrm>
          <a:prstGeom prst="rect">
            <a:avLst/>
          </a:prstGeom>
        </p:spPr>
      </p:pic>
    </p:spTree>
    <p:custDataLst>
      <p:tags r:id="rId1"/>
    </p:custDataLst>
    <p:extLst>
      <p:ext uri="{BB962C8B-B14F-4D97-AF65-F5344CB8AC3E}">
        <p14:creationId xmlns:p14="http://schemas.microsoft.com/office/powerpoint/2010/main" val="3614617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26FE35-36AD-40E8-9DBF-91BBB5D4CABE}"/>
              </a:ext>
            </a:extLst>
          </p:cNvPr>
          <p:cNvSpPr>
            <a:spLocks noGrp="1"/>
          </p:cNvSpPr>
          <p:nvPr>
            <p:ph type="title"/>
          </p:nvPr>
        </p:nvSpPr>
        <p:spPr>
          <a:xfrm>
            <a:off x="589045" y="2873494"/>
            <a:ext cx="3181576" cy="1107839"/>
          </a:xfrm>
        </p:spPr>
        <p:txBody>
          <a:bodyPr/>
          <a:lstStyle/>
          <a:p>
            <a:r>
              <a:rPr lang="en-US" sz="3529" dirty="0"/>
              <a:t>Azure landing zones</a:t>
            </a:r>
          </a:p>
        </p:txBody>
      </p:sp>
      <p:sp>
        <p:nvSpPr>
          <p:cNvPr id="4" name="Text Placeholder 3">
            <a:extLst>
              <a:ext uri="{FF2B5EF4-FFF2-40B4-BE49-F238E27FC236}">
                <a16:creationId xmlns:a16="http://schemas.microsoft.com/office/drawing/2014/main" id="{42997FFD-CCCC-4A28-A309-6170B26860DF}"/>
              </a:ext>
            </a:extLst>
          </p:cNvPr>
          <p:cNvSpPr>
            <a:spLocks noGrp="1"/>
          </p:cNvSpPr>
          <p:nvPr>
            <p:ph type="body" sz="quarter" idx="11"/>
          </p:nvPr>
        </p:nvSpPr>
        <p:spPr>
          <a:xfrm>
            <a:off x="5034466" y="1224551"/>
            <a:ext cx="6323329" cy="4408899"/>
          </a:xfrm>
        </p:spPr>
        <p:txBody>
          <a:bodyPr/>
          <a:lstStyle/>
          <a:p>
            <a:r>
              <a:rPr lang="en-US" sz="2745" dirty="0">
                <a:latin typeface="+mn-lt"/>
              </a:rPr>
              <a:t>Azure landing zones help customers </a:t>
            </a:r>
            <a:r>
              <a:rPr lang="en-US" sz="2745" dirty="0">
                <a:solidFill>
                  <a:schemeClr val="tx2"/>
                </a:solidFill>
                <a:latin typeface="+mn-lt"/>
              </a:rPr>
              <a:t>set up their Azure environment </a:t>
            </a:r>
            <a:r>
              <a:rPr lang="en-US" sz="2745" dirty="0">
                <a:latin typeface="+mn-lt"/>
              </a:rPr>
              <a:t>for scale, security, governance, networking, and identity. </a:t>
            </a:r>
          </a:p>
          <a:p>
            <a:endParaRPr lang="en-US" sz="2745" dirty="0">
              <a:latin typeface="+mn-lt"/>
            </a:endParaRPr>
          </a:p>
          <a:p>
            <a:r>
              <a:rPr lang="en-US" sz="2745" dirty="0">
                <a:latin typeface="+mn-lt"/>
              </a:rPr>
              <a:t>Azure landing zones:</a:t>
            </a:r>
          </a:p>
          <a:p>
            <a:pPr marL="457112" indent="-457112">
              <a:buFont typeface="Arial" panose="020B0604020202020204" pitchFamily="34" charset="0"/>
              <a:buChar char="•"/>
            </a:pPr>
            <a:r>
              <a:rPr lang="en-US" sz="2745" dirty="0">
                <a:latin typeface="+mn-lt"/>
              </a:rPr>
              <a:t>Enable </a:t>
            </a:r>
            <a:r>
              <a:rPr lang="en-US" sz="2745" dirty="0">
                <a:solidFill>
                  <a:schemeClr val="tx2"/>
                </a:solidFill>
                <a:latin typeface="+mn-lt"/>
              </a:rPr>
              <a:t>migrations and net new apps</a:t>
            </a:r>
          </a:p>
          <a:p>
            <a:pPr marL="457112" indent="-457112">
              <a:buFont typeface="Arial" panose="020B0604020202020204" pitchFamily="34" charset="0"/>
              <a:buChar char="•"/>
            </a:pPr>
            <a:r>
              <a:rPr lang="en-US" sz="2745" dirty="0">
                <a:latin typeface="+mn-lt"/>
              </a:rPr>
              <a:t>Consider </a:t>
            </a:r>
            <a:r>
              <a:rPr lang="en-US" sz="2745" dirty="0">
                <a:solidFill>
                  <a:schemeClr val="tx2"/>
                </a:solidFill>
                <a:latin typeface="+mn-lt"/>
              </a:rPr>
              <a:t>all platform resources </a:t>
            </a:r>
          </a:p>
          <a:p>
            <a:pPr marL="457112" indent="-457112">
              <a:buFont typeface="Arial" panose="020B0604020202020204" pitchFamily="34" charset="0"/>
              <a:buChar char="•"/>
            </a:pPr>
            <a:r>
              <a:rPr lang="en-US" sz="2745" dirty="0">
                <a:solidFill>
                  <a:schemeClr val="tx2"/>
                </a:solidFill>
                <a:latin typeface="+mn-lt"/>
              </a:rPr>
              <a:t>Don't differentiate between IaaS or PaaS</a:t>
            </a:r>
          </a:p>
        </p:txBody>
      </p:sp>
      <p:cxnSp>
        <p:nvCxnSpPr>
          <p:cNvPr id="5" name="Straight Connector 4">
            <a:extLst>
              <a:ext uri="{FF2B5EF4-FFF2-40B4-BE49-F238E27FC236}">
                <a16:creationId xmlns:a16="http://schemas.microsoft.com/office/drawing/2014/main" id="{A2B2E89F-98A9-4DA2-8981-E9747CC05D7B}"/>
              </a:ext>
            </a:extLst>
          </p:cNvPr>
          <p:cNvCxnSpPr>
            <a:cxnSpLocks/>
          </p:cNvCxnSpPr>
          <p:nvPr/>
        </p:nvCxnSpPr>
        <p:spPr>
          <a:xfrm>
            <a:off x="4354939" y="2472424"/>
            <a:ext cx="0" cy="1909978"/>
          </a:xfrm>
          <a:prstGeom prst="line">
            <a:avLst/>
          </a:prstGeom>
          <a:ln w="28575">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cxnSp>
    </p:spTree>
    <p:custDataLst>
      <p:tags r:id="rId1"/>
    </p:custDataLst>
    <p:extLst>
      <p:ext uri="{BB962C8B-B14F-4D97-AF65-F5344CB8AC3E}">
        <p14:creationId xmlns:p14="http://schemas.microsoft.com/office/powerpoint/2010/main" val="3500048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5160" y="691502"/>
            <a:ext cx="9947077" cy="543108"/>
          </a:xfrm>
          <a:prstGeom prst="rect">
            <a:avLst/>
          </a:prstGeom>
          <a:noFill/>
        </p:spPr>
        <p:txBody>
          <a:bodyPr wrap="square" lIns="0" tIns="0" rIns="0" bIns="0" rtlCol="0">
            <a:spAutoFit/>
          </a:bodyPr>
          <a:lstStyle/>
          <a:p>
            <a:pPr defTabSz="914192">
              <a:defRPr/>
            </a:pPr>
            <a:r>
              <a:rPr lang="en-US" sz="3529" spc="-147" dirty="0">
                <a:ln w="3175">
                  <a:noFill/>
                </a:ln>
                <a:solidFill>
                  <a:srgbClr val="000000"/>
                </a:solidFill>
                <a:latin typeface="Segoe UI Semibold" panose="020B0702040204020203" pitchFamily="34" charset="0"/>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5766" y="2910739"/>
            <a:ext cx="25683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b="1" dirty="0">
                <a:solidFill>
                  <a:srgbClr val="000000"/>
                </a:solidFill>
                <a:latin typeface="Segoe UI Semibold"/>
                <a:ea typeface="+mn-lt"/>
                <a:cs typeface="Segoe UI Semibold"/>
              </a:rPr>
              <a:t>Define strategy</a:t>
            </a:r>
          </a:p>
          <a:p>
            <a:pPr defTabSz="914367">
              <a:defRPr/>
            </a:pPr>
            <a:r>
              <a:rPr lang="en-US" sz="1600" dirty="0">
                <a:solidFill>
                  <a:srgbClr val="000000"/>
                </a:solidFill>
                <a:latin typeface="Segoe UI"/>
                <a:ea typeface="Segoe UI Black"/>
                <a:cs typeface="Calibri" panose="020F0502020204030204"/>
              </a:rPr>
              <a:t>Define business justification and expected outcomes </a:t>
            </a:r>
            <a:endParaRPr lang="en-US" sz="1600" dirty="0">
              <a:solidFill>
                <a:srgbClr val="000000"/>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513" y="2910739"/>
            <a:ext cx="2422342"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dirty="0">
                <a:solidFill>
                  <a:srgbClr val="000000"/>
                </a:solidFill>
                <a:latin typeface="Segoe UI Semibold"/>
                <a:ea typeface="Segoe UI" pitchFamily="34" charset="0"/>
                <a:cs typeface="Segoe UI" pitchFamily="34" charset="0"/>
              </a:rPr>
              <a:t>Plan</a:t>
            </a:r>
          </a:p>
          <a:p>
            <a:pPr defTabSz="914367">
              <a:defRPr/>
            </a:pPr>
            <a:r>
              <a:rPr lang="en-US" sz="1600" dirty="0">
                <a:solidFill>
                  <a:srgbClr val="000000"/>
                </a:solidFill>
                <a:latin typeface="Segoe UI"/>
                <a:ea typeface="+mn-lt"/>
                <a:cs typeface="Calibri" panose="020F0502020204030204"/>
              </a:rPr>
              <a:t>Align actionable cloud adoption plan to business outcomes</a:t>
            </a:r>
            <a:endParaRPr lang="en-US" sz="1600" dirty="0">
              <a:solidFill>
                <a:srgbClr val="000000"/>
              </a:solidFill>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57" y="2910739"/>
            <a:ext cx="2536895"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dirty="0">
                <a:solidFill>
                  <a:srgbClr val="000000"/>
                </a:solidFill>
                <a:latin typeface="Segoe UI Semibold"/>
                <a:ea typeface="Segoe UI" pitchFamily="34" charset="0"/>
                <a:cs typeface="Segoe UI" pitchFamily="34" charset="0"/>
              </a:rPr>
              <a:t>Ready</a:t>
            </a:r>
          </a:p>
          <a:p>
            <a:pPr defTabSz="914367">
              <a:defRPr/>
            </a:pPr>
            <a:r>
              <a:rPr lang="en-US" sz="1600" dirty="0">
                <a:solidFill>
                  <a:srgbClr val="000000"/>
                </a:solidFill>
                <a:latin typeface="Segoe UI"/>
                <a:ea typeface="+mn-lt"/>
                <a:cs typeface="Calibri" panose="020F0502020204030204"/>
              </a:rPr>
              <a:t>Prepare people, process and environment for change</a:t>
            </a:r>
            <a:endParaRPr lang="en-US" sz="1600" dirty="0">
              <a:solidFill>
                <a:srgbClr val="000000"/>
              </a:solidFill>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004" y="2910739"/>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dirty="0">
                <a:solidFill>
                  <a:srgbClr val="000000"/>
                </a:solidFill>
                <a:latin typeface="Segoe UI Semibold"/>
                <a:ea typeface="Segoe UI" pitchFamily="34" charset="0"/>
                <a:cs typeface="Segoe UI" pitchFamily="34" charset="0"/>
              </a:rPr>
              <a:t>Adopt</a:t>
            </a:r>
          </a:p>
          <a:p>
            <a:pPr defTabSz="932114" fontAlgn="base">
              <a:lnSpc>
                <a:spcPct val="90000"/>
              </a:lnSpc>
              <a:spcBef>
                <a:spcPct val="0"/>
              </a:spcBef>
              <a:spcAft>
                <a:spcPts val="600"/>
              </a:spcAft>
              <a:defRPr/>
            </a:pPr>
            <a:r>
              <a:rPr lang="en-US" sz="1600" b="1" dirty="0">
                <a:solidFill>
                  <a:srgbClr val="000000"/>
                </a:solidFill>
                <a:latin typeface="Segoe UI"/>
                <a:cs typeface="Segoe UI" pitchFamily="34" charset="0"/>
              </a:rPr>
              <a:t>Migrate</a:t>
            </a:r>
            <a:r>
              <a:rPr lang="en-US" sz="1600" dirty="0">
                <a:solidFill>
                  <a:srgbClr val="000000"/>
                </a:solidFill>
                <a:latin typeface="Segoe UI"/>
                <a:cs typeface="Segoe UI" pitchFamily="34" charset="0"/>
              </a:rPr>
              <a:t> or </a:t>
            </a:r>
            <a:r>
              <a:rPr lang="en-US" sz="1600" b="1" dirty="0">
                <a:solidFill>
                  <a:srgbClr val="000000"/>
                </a:solidFill>
                <a:latin typeface="Segoe UI"/>
                <a:cs typeface="Segoe UI" pitchFamily="34" charset="0"/>
              </a:rPr>
              <a:t>Innovate</a:t>
            </a:r>
          </a:p>
          <a:p>
            <a:pPr defTabSz="932114" fontAlgn="base">
              <a:lnSpc>
                <a:spcPct val="90000"/>
              </a:lnSpc>
              <a:spcBef>
                <a:spcPct val="0"/>
              </a:spcBef>
              <a:spcAft>
                <a:spcPts val="600"/>
              </a:spcAft>
              <a:defRPr/>
            </a:pPr>
            <a:r>
              <a:rPr lang="en-US" sz="1600" dirty="0">
                <a:solidFill>
                  <a:srgbClr val="000000"/>
                </a:solidFill>
                <a:latin typeface="Segoe UI"/>
                <a:ea typeface="+mn-lt"/>
                <a:cs typeface="Calibri" panose="020F0502020204030204"/>
              </a:rPr>
              <a:t>Implement desired changes across IT and business processes</a:t>
            </a:r>
          </a:p>
          <a:p>
            <a:pPr defTabSz="932114" fontAlgn="base">
              <a:lnSpc>
                <a:spcPct val="90000"/>
              </a:lnSpc>
              <a:spcBef>
                <a:spcPct val="0"/>
              </a:spcBef>
              <a:spcAft>
                <a:spcPts val="600"/>
              </a:spcAft>
              <a:defRPr/>
            </a:pPr>
            <a:endParaRPr lang="en-US" sz="1200" dirty="0">
              <a:solidFill>
                <a:srgbClr val="000000"/>
              </a:soli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385" y="4900151"/>
            <a:ext cx="24004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dirty="0">
                <a:solidFill>
                  <a:srgbClr val="000000"/>
                </a:solidFill>
                <a:latin typeface="Segoe UI Semibold"/>
                <a:ea typeface="Segoe UI" pitchFamily="34" charset="0"/>
                <a:cs typeface="Segoe UI" pitchFamily="34" charset="0"/>
              </a:rPr>
              <a:t>Govern</a:t>
            </a:r>
          </a:p>
          <a:p>
            <a:pPr defTabSz="914367">
              <a:defRPr/>
            </a:pPr>
            <a:r>
              <a:rPr lang="en-US" sz="1600" dirty="0">
                <a:solidFill>
                  <a:srgbClr val="000000"/>
                </a:solidFill>
                <a:latin typeface="Segoe UI"/>
                <a:ea typeface="+mn-lt"/>
                <a:cs typeface="Calibri" panose="020F0502020204030204"/>
              </a:rPr>
              <a:t>Comply, control and secure</a:t>
            </a:r>
          </a:p>
          <a:p>
            <a:pPr defTabSz="932114" fontAlgn="base">
              <a:lnSpc>
                <a:spcPct val="90000"/>
              </a:lnSpc>
              <a:spcBef>
                <a:spcPct val="0"/>
              </a:spcBef>
              <a:spcAft>
                <a:spcPts val="600"/>
              </a:spcAft>
              <a:defRPr/>
            </a:pPr>
            <a:endParaRPr lang="en-US" sz="1200" dirty="0">
              <a:solidFill>
                <a:srgbClr val="000000"/>
              </a:soli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131" y="4900151"/>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dirty="0">
                <a:solidFill>
                  <a:srgbClr val="000000"/>
                </a:solidFill>
                <a:latin typeface="Segoe UI Semibold"/>
                <a:ea typeface="Segoe UI" pitchFamily="34" charset="0"/>
                <a:cs typeface="Segoe UI" pitchFamily="34" charset="0"/>
              </a:rPr>
              <a:t>Manage</a:t>
            </a:r>
          </a:p>
          <a:p>
            <a:pPr defTabSz="932114" fontAlgn="base">
              <a:lnSpc>
                <a:spcPct val="90000"/>
              </a:lnSpc>
              <a:spcBef>
                <a:spcPct val="0"/>
              </a:spcBef>
              <a:spcAft>
                <a:spcPts val="600"/>
              </a:spcAft>
              <a:defRPr/>
            </a:pPr>
            <a:r>
              <a:rPr lang="en-US" sz="1600" dirty="0">
                <a:solidFill>
                  <a:srgbClr val="000000"/>
                </a:solidFill>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9283" y="3225125"/>
            <a:ext cx="642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958"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000000"/>
              </a:soli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318" y="3225125"/>
            <a:ext cx="1916928"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423"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000000"/>
              </a:solidFill>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135" y="3225125"/>
            <a:ext cx="1821706"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019"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000000"/>
              </a:soli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744729" y="5142251"/>
            <a:ext cx="1993106" cy="153534"/>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000000"/>
                </a:solidFill>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48802" y="5123121"/>
            <a:ext cx="1295032" cy="153534"/>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000000"/>
                </a:solidFill>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809" y="5209368"/>
            <a:ext cx="1666401"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437" y="2449781"/>
            <a:ext cx="297675" cy="368951"/>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505050"/>
                </a:solidFill>
                <a:latin typeface="Segoe UI"/>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505050"/>
                </a:solidFill>
                <a:latin typeface="Segoe UI"/>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505050"/>
                </a:solidFill>
                <a:latin typeface="Segoe UI"/>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505050"/>
                </a:solidFill>
                <a:latin typeface="Segoe UI"/>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11" y="2408483"/>
            <a:ext cx="453117" cy="451547"/>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481" y="2448395"/>
            <a:ext cx="371463" cy="371718"/>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049">
                <a:defRPr/>
              </a:pPr>
              <a:endParaRPr lang="en-US" sz="1600" dirty="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049">
                <a:defRPr/>
              </a:pPr>
              <a:endParaRPr lang="en-US" sz="1600" dirty="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049">
                <a:defRPr/>
              </a:pPr>
              <a:endParaRPr lang="en-US" sz="1600" dirty="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653" y="4579044"/>
            <a:ext cx="344935" cy="351491"/>
            <a:chOff x="5845334" y="4295775"/>
            <a:chExt cx="584835" cy="595951"/>
          </a:xfrm>
          <a:solidFill>
            <a:schemeClr val="tx2"/>
          </a:solidFill>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grpFill/>
            <a:ln>
              <a:solidFill>
                <a:schemeClr val="tx2"/>
              </a:solidFill>
            </a:ln>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spcBef>
                  <a:spcPct val="0"/>
                </a:spcBef>
                <a:spcAft>
                  <a:spcPct val="0"/>
                </a:spcAft>
                <a:defRPr/>
              </a:pPr>
              <a:endParaRPr lang="en-US" dirty="0">
                <a:solidFill>
                  <a:srgbClr val="000000"/>
                </a:soli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690" y="4605375"/>
            <a:ext cx="333587" cy="333575"/>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937" y="2471667"/>
            <a:ext cx="463644" cy="325174"/>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2331" y="1193263"/>
            <a:ext cx="11016957" cy="923199"/>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19682" lvl="1" defTabSz="896354">
              <a:spcAft>
                <a:spcPts val="1345"/>
              </a:spcAft>
            </a:pPr>
            <a:r>
              <a:rPr lang="en-US" sz="1961" i="1" dirty="0">
                <a:solidFill>
                  <a:srgbClr val="0078D3"/>
                </a:solidFill>
                <a:latin typeface="Segoe UI "/>
              </a:rPr>
              <a:t>Proven business and technical guidance to help customers create and implement the </a:t>
            </a:r>
            <a:r>
              <a:rPr lang="en-US" sz="1961" b="1" i="1" dirty="0">
                <a:solidFill>
                  <a:srgbClr val="0078D3"/>
                </a:solidFill>
                <a:latin typeface="Segoe UI "/>
              </a:rPr>
              <a:t>business and technology strategies </a:t>
            </a:r>
            <a:r>
              <a:rPr lang="en-US" sz="1961" i="1" dirty="0">
                <a:solidFill>
                  <a:srgbClr val="0078D3"/>
                </a:solidFill>
                <a:latin typeface="Segoe UI "/>
              </a:rPr>
              <a:t>necessary to succeed in the cloud</a:t>
            </a:r>
          </a:p>
        </p:txBody>
      </p:sp>
      <p:sp>
        <p:nvSpPr>
          <p:cNvPr id="2" name="Rectangle 1">
            <a:extLst>
              <a:ext uri="{FF2B5EF4-FFF2-40B4-BE49-F238E27FC236}">
                <a16:creationId xmlns:a16="http://schemas.microsoft.com/office/drawing/2014/main" id="{14A44DC7-D996-47C1-9CA4-F99ADBDC9190}"/>
              </a:ext>
            </a:extLst>
          </p:cNvPr>
          <p:cNvSpPr/>
          <p:nvPr/>
        </p:nvSpPr>
        <p:spPr bwMode="auto">
          <a:xfrm>
            <a:off x="6025907" y="2212077"/>
            <a:ext cx="2718823" cy="2225019"/>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822969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29" b="1" dirty="0"/>
              <a:t>Azure Landing Zones | Design Areas</a:t>
            </a:r>
            <a:endParaRPr lang="en-GB" sz="3529" b="1" dirty="0"/>
          </a:p>
        </p:txBody>
      </p:sp>
      <p:grpSp>
        <p:nvGrpSpPr>
          <p:cNvPr id="79" name="Group 78">
            <a:extLst>
              <a:ext uri="{FF2B5EF4-FFF2-40B4-BE49-F238E27FC236}">
                <a16:creationId xmlns:a16="http://schemas.microsoft.com/office/drawing/2014/main" id="{57463D30-36B0-4403-8BAA-BB336B2919E2}"/>
              </a:ext>
            </a:extLst>
          </p:cNvPr>
          <p:cNvGrpSpPr/>
          <p:nvPr/>
        </p:nvGrpSpPr>
        <p:grpSpPr>
          <a:xfrm>
            <a:off x="662300" y="1656876"/>
            <a:ext cx="2935271" cy="914729"/>
            <a:chOff x="786558" y="1658010"/>
            <a:chExt cx="2935687" cy="914859"/>
          </a:xfrm>
        </p:grpSpPr>
        <p:sp>
          <p:nvSpPr>
            <p:cNvPr id="6" name="Freeform: Shape 5">
              <a:extLst>
                <a:ext uri="{FF2B5EF4-FFF2-40B4-BE49-F238E27FC236}">
                  <a16:creationId xmlns:a16="http://schemas.microsoft.com/office/drawing/2014/main" id="{67148B4F-CC90-47BC-A272-66F92EDC0F51}"/>
                </a:ext>
              </a:extLst>
            </p:cNvPr>
            <p:cNvSpPr/>
            <p:nvPr/>
          </p:nvSpPr>
          <p:spPr>
            <a:xfrm>
              <a:off x="1927741" y="1658010"/>
              <a:ext cx="179450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Enterprise </a:t>
              </a:r>
              <a:r>
                <a:rPr lang="en-US" sz="1961" dirty="0">
                  <a:solidFill>
                    <a:srgbClr val="000000">
                      <a:hueOff val="0"/>
                      <a:satOff val="0"/>
                      <a:lumOff val="0"/>
                      <a:alphaOff val="0"/>
                    </a:srgbClr>
                  </a:solidFill>
                  <a:latin typeface="Segoe UI"/>
                </a:rPr>
                <a:t>Enrollment</a:t>
              </a:r>
            </a:p>
          </p:txBody>
        </p:sp>
        <p:grpSp>
          <p:nvGrpSpPr>
            <p:cNvPr id="31" name="Graphic 29" descr="Users">
              <a:extLst>
                <a:ext uri="{FF2B5EF4-FFF2-40B4-BE49-F238E27FC236}">
                  <a16:creationId xmlns:a16="http://schemas.microsoft.com/office/drawing/2014/main" id="{18CCFF7E-041E-4E9F-B958-A29A6CBEE4AC}"/>
                </a:ext>
              </a:extLst>
            </p:cNvPr>
            <p:cNvGrpSpPr/>
            <p:nvPr/>
          </p:nvGrpSpPr>
          <p:grpSpPr>
            <a:xfrm>
              <a:off x="786558" y="1865885"/>
              <a:ext cx="800099" cy="499109"/>
              <a:chOff x="786558" y="1865655"/>
              <a:chExt cx="800099" cy="499109"/>
            </a:xfrm>
            <a:solidFill>
              <a:srgbClr val="50E6FF"/>
            </a:solidFill>
          </p:grpSpPr>
          <p:sp>
            <p:nvSpPr>
              <p:cNvPr id="32" name="Freeform: Shape 31">
                <a:extLst>
                  <a:ext uri="{FF2B5EF4-FFF2-40B4-BE49-F238E27FC236}">
                    <a16:creationId xmlns:a16="http://schemas.microsoft.com/office/drawing/2014/main" id="{EC3F0D3E-DA6E-4741-AD96-90406B1B1350}"/>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33" name="Freeform: Shape 32">
                <a:extLst>
                  <a:ext uri="{FF2B5EF4-FFF2-40B4-BE49-F238E27FC236}">
                    <a16:creationId xmlns:a16="http://schemas.microsoft.com/office/drawing/2014/main" id="{F6ADBA8D-A533-4A38-8DDC-EE6D1ABDA0B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34" name="Freeform: Shape 33">
                <a:extLst>
                  <a:ext uri="{FF2B5EF4-FFF2-40B4-BE49-F238E27FC236}">
                    <a16:creationId xmlns:a16="http://schemas.microsoft.com/office/drawing/2014/main" id="{9FB6C853-C23D-4FE1-BB2D-F22C5019E24E}"/>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35" name="Freeform: Shape 34">
                <a:extLst>
                  <a:ext uri="{FF2B5EF4-FFF2-40B4-BE49-F238E27FC236}">
                    <a16:creationId xmlns:a16="http://schemas.microsoft.com/office/drawing/2014/main" id="{94BA865F-B104-4B19-8C5B-CA2DBDE73D7A}"/>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36" name="Freeform: Shape 35">
                <a:extLst>
                  <a:ext uri="{FF2B5EF4-FFF2-40B4-BE49-F238E27FC236}">
                    <a16:creationId xmlns:a16="http://schemas.microsoft.com/office/drawing/2014/main" id="{6A7667D8-DAD9-49EC-984A-DD13A6EBE4A1}"/>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37" name="Freeform: Shape 36">
                <a:extLst>
                  <a:ext uri="{FF2B5EF4-FFF2-40B4-BE49-F238E27FC236}">
                    <a16:creationId xmlns:a16="http://schemas.microsoft.com/office/drawing/2014/main" id="{7386E252-9397-4319-A144-E4E694D8644C}"/>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80" name="Group 79">
            <a:extLst>
              <a:ext uri="{FF2B5EF4-FFF2-40B4-BE49-F238E27FC236}">
                <a16:creationId xmlns:a16="http://schemas.microsoft.com/office/drawing/2014/main" id="{70689299-D4C8-4040-A553-74EB68B01F30}"/>
              </a:ext>
            </a:extLst>
          </p:cNvPr>
          <p:cNvGrpSpPr/>
          <p:nvPr/>
        </p:nvGrpSpPr>
        <p:grpSpPr>
          <a:xfrm>
            <a:off x="2786672" y="3389938"/>
            <a:ext cx="3257105" cy="914729"/>
            <a:chOff x="826628" y="3339529"/>
            <a:chExt cx="3257567" cy="914859"/>
          </a:xfrm>
        </p:grpSpPr>
        <p:sp>
          <p:nvSpPr>
            <p:cNvPr id="16" name="Freeform: Shape 15">
              <a:extLst>
                <a:ext uri="{FF2B5EF4-FFF2-40B4-BE49-F238E27FC236}">
                  <a16:creationId xmlns:a16="http://schemas.microsoft.com/office/drawing/2014/main" id="{29A55AA1-3FF8-4E87-A50B-34340159DED5}"/>
                </a:ext>
              </a:extLst>
            </p:cNvPr>
            <p:cNvSpPr/>
            <p:nvPr/>
          </p:nvSpPr>
          <p:spPr>
            <a:xfrm>
              <a:off x="1927741" y="3339529"/>
              <a:ext cx="21564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Network Topology &amp; Connectivity</a:t>
              </a:r>
              <a:endParaRPr lang="en-US" sz="1961" dirty="0">
                <a:solidFill>
                  <a:srgbClr val="000000">
                    <a:hueOff val="0"/>
                    <a:satOff val="0"/>
                    <a:lumOff val="0"/>
                    <a:alphaOff val="0"/>
                  </a:srgbClr>
                </a:solidFill>
                <a:latin typeface="Segoe UI"/>
              </a:endParaRPr>
            </a:p>
          </p:txBody>
        </p:sp>
        <p:pic>
          <p:nvPicPr>
            <p:cNvPr id="39" name="Graphic 38" descr="Network">
              <a:extLst>
                <a:ext uri="{FF2B5EF4-FFF2-40B4-BE49-F238E27FC236}">
                  <a16:creationId xmlns:a16="http://schemas.microsoft.com/office/drawing/2014/main" id="{FAEA2C92-07B5-4AAB-BF7C-6F20BC691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28" y="3339758"/>
              <a:ext cx="914400" cy="914400"/>
            </a:xfrm>
            <a:prstGeom prst="rect">
              <a:avLst/>
            </a:prstGeom>
          </p:spPr>
        </p:pic>
      </p:grpSp>
      <p:grpSp>
        <p:nvGrpSpPr>
          <p:cNvPr id="82" name="Group 81">
            <a:extLst>
              <a:ext uri="{FF2B5EF4-FFF2-40B4-BE49-F238E27FC236}">
                <a16:creationId xmlns:a16="http://schemas.microsoft.com/office/drawing/2014/main" id="{FFB511D9-FE61-466F-BD33-FC308739FCBA}"/>
              </a:ext>
            </a:extLst>
          </p:cNvPr>
          <p:cNvGrpSpPr/>
          <p:nvPr/>
        </p:nvGrpSpPr>
        <p:grpSpPr>
          <a:xfrm>
            <a:off x="4721447" y="1656876"/>
            <a:ext cx="2860233" cy="914729"/>
            <a:chOff x="4545929" y="1683442"/>
            <a:chExt cx="2860639" cy="914859"/>
          </a:xfrm>
        </p:grpSpPr>
        <p:sp>
          <p:nvSpPr>
            <p:cNvPr id="10" name="Freeform: Shape 9">
              <a:extLst>
                <a:ext uri="{FF2B5EF4-FFF2-40B4-BE49-F238E27FC236}">
                  <a16:creationId xmlns:a16="http://schemas.microsoft.com/office/drawing/2014/main" id="{0E9F97F5-25A4-413C-BE0F-7717664DB111}"/>
                </a:ext>
              </a:extLst>
            </p:cNvPr>
            <p:cNvSpPr/>
            <p:nvPr/>
          </p:nvSpPr>
          <p:spPr>
            <a:xfrm>
              <a:off x="5570842" y="1683442"/>
              <a:ext cx="1835726"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Identity</a:t>
              </a:r>
              <a:endParaRPr lang="en-US" sz="1961" dirty="0">
                <a:solidFill>
                  <a:srgbClr val="000000">
                    <a:hueOff val="0"/>
                    <a:satOff val="0"/>
                    <a:lumOff val="0"/>
                    <a:alphaOff val="0"/>
                  </a:srgbClr>
                </a:solidFill>
                <a:latin typeface="Segoe UI"/>
              </a:endParaRPr>
            </a:p>
          </p:txBody>
        </p:sp>
        <p:grpSp>
          <p:nvGrpSpPr>
            <p:cNvPr id="44" name="Graphic 42" descr="Employee badge">
              <a:extLst>
                <a:ext uri="{FF2B5EF4-FFF2-40B4-BE49-F238E27FC236}">
                  <a16:creationId xmlns:a16="http://schemas.microsoft.com/office/drawing/2014/main" id="{0A94D652-7BB2-4871-A257-5343C2F8DA8B}"/>
                </a:ext>
              </a:extLst>
            </p:cNvPr>
            <p:cNvGrpSpPr/>
            <p:nvPr/>
          </p:nvGrpSpPr>
          <p:grpSpPr>
            <a:xfrm>
              <a:off x="4545929" y="1817021"/>
              <a:ext cx="762000" cy="647700"/>
              <a:chOff x="5715000" y="3105150"/>
              <a:chExt cx="762000" cy="647700"/>
            </a:xfrm>
            <a:solidFill>
              <a:srgbClr val="50E6FF"/>
            </a:solidFill>
          </p:grpSpPr>
          <p:sp>
            <p:nvSpPr>
              <p:cNvPr id="45" name="Freeform: Shape 44">
                <a:extLst>
                  <a:ext uri="{FF2B5EF4-FFF2-40B4-BE49-F238E27FC236}">
                    <a16:creationId xmlns:a16="http://schemas.microsoft.com/office/drawing/2014/main" id="{72F37D20-A7E3-4813-8DC4-766536FD01E0}"/>
                  </a:ext>
                </a:extLst>
              </p:cNvPr>
              <p:cNvSpPr/>
              <p:nvPr/>
            </p:nvSpPr>
            <p:spPr>
              <a:xfrm>
                <a:off x="6038850" y="3105150"/>
                <a:ext cx="114300" cy="152400"/>
              </a:xfrm>
              <a:custGeom>
                <a:avLst/>
                <a:gdLst>
                  <a:gd name="connsiteX0" fmla="*/ 76200 w 114300"/>
                  <a:gd name="connsiteY0" fmla="*/ 152400 h 152400"/>
                  <a:gd name="connsiteX1" fmla="*/ 38100 w 114300"/>
                  <a:gd name="connsiteY1" fmla="*/ 152400 h 152400"/>
                  <a:gd name="connsiteX2" fmla="*/ 0 w 114300"/>
                  <a:gd name="connsiteY2" fmla="*/ 114300 h 152400"/>
                  <a:gd name="connsiteX3" fmla="*/ 0 w 114300"/>
                  <a:gd name="connsiteY3" fmla="*/ 38100 h 152400"/>
                  <a:gd name="connsiteX4" fmla="*/ 38100 w 114300"/>
                  <a:gd name="connsiteY4" fmla="*/ 0 h 152400"/>
                  <a:gd name="connsiteX5" fmla="*/ 76200 w 114300"/>
                  <a:gd name="connsiteY5" fmla="*/ 0 h 152400"/>
                  <a:gd name="connsiteX6" fmla="*/ 114300 w 114300"/>
                  <a:gd name="connsiteY6" fmla="*/ 38100 h 152400"/>
                  <a:gd name="connsiteX7" fmla="*/ 114300 w 114300"/>
                  <a:gd name="connsiteY7" fmla="*/ 114300 h 152400"/>
                  <a:gd name="connsiteX8" fmla="*/ 76200 w 1143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52400">
                    <a:moveTo>
                      <a:pt x="76200" y="152400"/>
                    </a:moveTo>
                    <a:lnTo>
                      <a:pt x="38100" y="152400"/>
                    </a:lnTo>
                    <a:cubicBezTo>
                      <a:pt x="17145" y="152400"/>
                      <a:pt x="0" y="135255"/>
                      <a:pt x="0" y="114300"/>
                    </a:cubicBezTo>
                    <a:lnTo>
                      <a:pt x="0" y="38100"/>
                    </a:lnTo>
                    <a:cubicBezTo>
                      <a:pt x="0" y="17145"/>
                      <a:pt x="17145" y="0"/>
                      <a:pt x="38100" y="0"/>
                    </a:cubicBezTo>
                    <a:lnTo>
                      <a:pt x="76200" y="0"/>
                    </a:lnTo>
                    <a:cubicBezTo>
                      <a:pt x="97155" y="0"/>
                      <a:pt x="114300" y="17145"/>
                      <a:pt x="114300" y="38100"/>
                    </a:cubicBezTo>
                    <a:lnTo>
                      <a:pt x="114300" y="114300"/>
                    </a:lnTo>
                    <a:cubicBezTo>
                      <a:pt x="114300" y="135255"/>
                      <a:pt x="97155" y="152400"/>
                      <a:pt x="76200" y="152400"/>
                    </a:cubicBez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46" name="Freeform: Shape 45">
                <a:extLst>
                  <a:ext uri="{FF2B5EF4-FFF2-40B4-BE49-F238E27FC236}">
                    <a16:creationId xmlns:a16="http://schemas.microsoft.com/office/drawing/2014/main" id="{77852214-CFBC-4F83-8647-8331AA2C4573}"/>
                  </a:ext>
                </a:extLst>
              </p:cNvPr>
              <p:cNvSpPr/>
              <p:nvPr/>
            </p:nvSpPr>
            <p:spPr>
              <a:xfrm>
                <a:off x="5715000" y="3219450"/>
                <a:ext cx="762000" cy="533400"/>
              </a:xfrm>
              <a:custGeom>
                <a:avLst/>
                <a:gdLst>
                  <a:gd name="connsiteX0" fmla="*/ 685800 w 762000"/>
                  <a:gd name="connsiteY0" fmla="*/ 228600 h 533400"/>
                  <a:gd name="connsiteX1" fmla="*/ 457200 w 762000"/>
                  <a:gd name="connsiteY1" fmla="*/ 228600 h 533400"/>
                  <a:gd name="connsiteX2" fmla="*/ 457200 w 762000"/>
                  <a:gd name="connsiteY2" fmla="*/ 190500 h 533400"/>
                  <a:gd name="connsiteX3" fmla="*/ 685800 w 762000"/>
                  <a:gd name="connsiteY3" fmla="*/ 190500 h 533400"/>
                  <a:gd name="connsiteX4" fmla="*/ 685800 w 762000"/>
                  <a:gd name="connsiteY4" fmla="*/ 228600 h 533400"/>
                  <a:gd name="connsiteX5" fmla="*/ 685800 w 762000"/>
                  <a:gd name="connsiteY5" fmla="*/ 342900 h 533400"/>
                  <a:gd name="connsiteX6" fmla="*/ 457200 w 762000"/>
                  <a:gd name="connsiteY6" fmla="*/ 342900 h 533400"/>
                  <a:gd name="connsiteX7" fmla="*/ 457200 w 762000"/>
                  <a:gd name="connsiteY7" fmla="*/ 304800 h 533400"/>
                  <a:gd name="connsiteX8" fmla="*/ 685800 w 762000"/>
                  <a:gd name="connsiteY8" fmla="*/ 304800 h 533400"/>
                  <a:gd name="connsiteX9" fmla="*/ 685800 w 762000"/>
                  <a:gd name="connsiteY9" fmla="*/ 342900 h 533400"/>
                  <a:gd name="connsiteX10" fmla="*/ 685800 w 762000"/>
                  <a:gd name="connsiteY10" fmla="*/ 457200 h 533400"/>
                  <a:gd name="connsiteX11" fmla="*/ 457200 w 762000"/>
                  <a:gd name="connsiteY11" fmla="*/ 457200 h 533400"/>
                  <a:gd name="connsiteX12" fmla="*/ 457200 w 762000"/>
                  <a:gd name="connsiteY12" fmla="*/ 419100 h 533400"/>
                  <a:gd name="connsiteX13" fmla="*/ 685800 w 762000"/>
                  <a:gd name="connsiteY13" fmla="*/ 419100 h 533400"/>
                  <a:gd name="connsiteX14" fmla="*/ 685800 w 762000"/>
                  <a:gd name="connsiteY14" fmla="*/ 457200 h 533400"/>
                  <a:gd name="connsiteX15" fmla="*/ 381000 w 762000"/>
                  <a:gd name="connsiteY15" fmla="*/ 457200 h 533400"/>
                  <a:gd name="connsiteX16" fmla="*/ 76200 w 762000"/>
                  <a:gd name="connsiteY16" fmla="*/ 457200 h 533400"/>
                  <a:gd name="connsiteX17" fmla="*/ 76200 w 762000"/>
                  <a:gd name="connsiteY17" fmla="*/ 381000 h 533400"/>
                  <a:gd name="connsiteX18" fmla="*/ 91440 w 762000"/>
                  <a:gd name="connsiteY18" fmla="*/ 350520 h 533400"/>
                  <a:gd name="connsiteX19" fmla="*/ 165735 w 762000"/>
                  <a:gd name="connsiteY19" fmla="*/ 314325 h 533400"/>
                  <a:gd name="connsiteX20" fmla="*/ 228600 w 762000"/>
                  <a:gd name="connsiteY20" fmla="*/ 304800 h 533400"/>
                  <a:gd name="connsiteX21" fmla="*/ 291465 w 762000"/>
                  <a:gd name="connsiteY21" fmla="*/ 314325 h 533400"/>
                  <a:gd name="connsiteX22" fmla="*/ 365760 w 762000"/>
                  <a:gd name="connsiteY22" fmla="*/ 350520 h 533400"/>
                  <a:gd name="connsiteX23" fmla="*/ 381000 w 762000"/>
                  <a:gd name="connsiteY23" fmla="*/ 381000 h 533400"/>
                  <a:gd name="connsiteX24" fmla="*/ 381000 w 762000"/>
                  <a:gd name="connsiteY24" fmla="*/ 457200 h 533400"/>
                  <a:gd name="connsiteX25" fmla="*/ 228600 w 762000"/>
                  <a:gd name="connsiteY25" fmla="*/ 133350 h 533400"/>
                  <a:gd name="connsiteX26" fmla="*/ 304800 w 762000"/>
                  <a:gd name="connsiteY26" fmla="*/ 209550 h 533400"/>
                  <a:gd name="connsiteX27" fmla="*/ 228600 w 762000"/>
                  <a:gd name="connsiteY27" fmla="*/ 285750 h 533400"/>
                  <a:gd name="connsiteX28" fmla="*/ 152400 w 762000"/>
                  <a:gd name="connsiteY28" fmla="*/ 209550 h 533400"/>
                  <a:gd name="connsiteX29" fmla="*/ 228600 w 762000"/>
                  <a:gd name="connsiteY29" fmla="*/ 133350 h 533400"/>
                  <a:gd name="connsiteX30" fmla="*/ 723900 w 762000"/>
                  <a:gd name="connsiteY30" fmla="*/ 0 h 533400"/>
                  <a:gd name="connsiteX31" fmla="*/ 476250 w 762000"/>
                  <a:gd name="connsiteY31" fmla="*/ 0 h 533400"/>
                  <a:gd name="connsiteX32" fmla="*/ 400050 w 762000"/>
                  <a:gd name="connsiteY32" fmla="*/ 76200 h 533400"/>
                  <a:gd name="connsiteX33" fmla="*/ 361950 w 762000"/>
                  <a:gd name="connsiteY33" fmla="*/ 76200 h 533400"/>
                  <a:gd name="connsiteX34" fmla="*/ 285750 w 762000"/>
                  <a:gd name="connsiteY34" fmla="*/ 0 h 533400"/>
                  <a:gd name="connsiteX35" fmla="*/ 38100 w 762000"/>
                  <a:gd name="connsiteY35" fmla="*/ 0 h 533400"/>
                  <a:gd name="connsiteX36" fmla="*/ 0 w 762000"/>
                  <a:gd name="connsiteY36" fmla="*/ 38100 h 533400"/>
                  <a:gd name="connsiteX37" fmla="*/ 0 w 762000"/>
                  <a:gd name="connsiteY37" fmla="*/ 495300 h 533400"/>
                  <a:gd name="connsiteX38" fmla="*/ 38100 w 762000"/>
                  <a:gd name="connsiteY38" fmla="*/ 533400 h 533400"/>
                  <a:gd name="connsiteX39" fmla="*/ 723900 w 762000"/>
                  <a:gd name="connsiteY39" fmla="*/ 533400 h 533400"/>
                  <a:gd name="connsiteX40" fmla="*/ 762000 w 762000"/>
                  <a:gd name="connsiteY40" fmla="*/ 495300 h 533400"/>
                  <a:gd name="connsiteX41" fmla="*/ 762000 w 762000"/>
                  <a:gd name="connsiteY41" fmla="*/ 38100 h 533400"/>
                  <a:gd name="connsiteX42" fmla="*/ 723900 w 762000"/>
                  <a:gd name="connsiteY4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2000" h="533400">
                    <a:moveTo>
                      <a:pt x="685800" y="228600"/>
                    </a:moveTo>
                    <a:lnTo>
                      <a:pt x="457200" y="228600"/>
                    </a:lnTo>
                    <a:lnTo>
                      <a:pt x="457200" y="190500"/>
                    </a:lnTo>
                    <a:lnTo>
                      <a:pt x="685800" y="190500"/>
                    </a:lnTo>
                    <a:lnTo>
                      <a:pt x="685800" y="228600"/>
                    </a:lnTo>
                    <a:close/>
                    <a:moveTo>
                      <a:pt x="685800" y="342900"/>
                    </a:moveTo>
                    <a:lnTo>
                      <a:pt x="457200" y="342900"/>
                    </a:lnTo>
                    <a:lnTo>
                      <a:pt x="457200" y="304800"/>
                    </a:lnTo>
                    <a:lnTo>
                      <a:pt x="685800" y="304800"/>
                    </a:lnTo>
                    <a:lnTo>
                      <a:pt x="685800" y="342900"/>
                    </a:lnTo>
                    <a:close/>
                    <a:moveTo>
                      <a:pt x="685800" y="457200"/>
                    </a:moveTo>
                    <a:lnTo>
                      <a:pt x="457200" y="457200"/>
                    </a:lnTo>
                    <a:lnTo>
                      <a:pt x="457200" y="419100"/>
                    </a:lnTo>
                    <a:lnTo>
                      <a:pt x="685800" y="419100"/>
                    </a:lnTo>
                    <a:lnTo>
                      <a:pt x="685800" y="457200"/>
                    </a:lnTo>
                    <a:close/>
                    <a:moveTo>
                      <a:pt x="381000" y="457200"/>
                    </a:moveTo>
                    <a:lnTo>
                      <a:pt x="76200" y="457200"/>
                    </a:lnTo>
                    <a:lnTo>
                      <a:pt x="76200" y="381000"/>
                    </a:lnTo>
                    <a:cubicBezTo>
                      <a:pt x="76200" y="369570"/>
                      <a:pt x="81915" y="358140"/>
                      <a:pt x="91440" y="350520"/>
                    </a:cubicBezTo>
                    <a:cubicBezTo>
                      <a:pt x="112395" y="335280"/>
                      <a:pt x="139065" y="321945"/>
                      <a:pt x="165735" y="314325"/>
                    </a:cubicBezTo>
                    <a:cubicBezTo>
                      <a:pt x="186690" y="308610"/>
                      <a:pt x="207645" y="304800"/>
                      <a:pt x="228600" y="304800"/>
                    </a:cubicBezTo>
                    <a:cubicBezTo>
                      <a:pt x="251460" y="304800"/>
                      <a:pt x="272415" y="308610"/>
                      <a:pt x="291465" y="314325"/>
                    </a:cubicBezTo>
                    <a:cubicBezTo>
                      <a:pt x="318135" y="321945"/>
                      <a:pt x="344805" y="333375"/>
                      <a:pt x="365760" y="350520"/>
                    </a:cubicBezTo>
                    <a:cubicBezTo>
                      <a:pt x="375285" y="358140"/>
                      <a:pt x="381000" y="369570"/>
                      <a:pt x="381000" y="381000"/>
                    </a:cubicBezTo>
                    <a:lnTo>
                      <a:pt x="381000" y="457200"/>
                    </a:lnTo>
                    <a:close/>
                    <a:moveTo>
                      <a:pt x="228600" y="133350"/>
                    </a:moveTo>
                    <a:cubicBezTo>
                      <a:pt x="270510" y="133350"/>
                      <a:pt x="304800" y="167640"/>
                      <a:pt x="304800" y="209550"/>
                    </a:cubicBezTo>
                    <a:cubicBezTo>
                      <a:pt x="304800" y="251460"/>
                      <a:pt x="270510" y="285750"/>
                      <a:pt x="228600" y="285750"/>
                    </a:cubicBezTo>
                    <a:cubicBezTo>
                      <a:pt x="186690" y="285750"/>
                      <a:pt x="152400" y="251460"/>
                      <a:pt x="152400" y="209550"/>
                    </a:cubicBezTo>
                    <a:cubicBezTo>
                      <a:pt x="152400" y="167640"/>
                      <a:pt x="186690" y="133350"/>
                      <a:pt x="228600" y="133350"/>
                    </a:cubicBezTo>
                    <a:close/>
                    <a:moveTo>
                      <a:pt x="723900" y="0"/>
                    </a:moveTo>
                    <a:lnTo>
                      <a:pt x="476250" y="0"/>
                    </a:lnTo>
                    <a:cubicBezTo>
                      <a:pt x="476250" y="41910"/>
                      <a:pt x="441960" y="76200"/>
                      <a:pt x="400050" y="76200"/>
                    </a:cubicBezTo>
                    <a:lnTo>
                      <a:pt x="361950" y="76200"/>
                    </a:lnTo>
                    <a:cubicBezTo>
                      <a:pt x="320040" y="76200"/>
                      <a:pt x="285750" y="41910"/>
                      <a:pt x="285750" y="0"/>
                    </a:cubicBezTo>
                    <a:lnTo>
                      <a:pt x="38100" y="0"/>
                    </a:lnTo>
                    <a:cubicBezTo>
                      <a:pt x="17145" y="0"/>
                      <a:pt x="0" y="17145"/>
                      <a:pt x="0" y="38100"/>
                    </a:cubicBezTo>
                    <a:lnTo>
                      <a:pt x="0" y="495300"/>
                    </a:lnTo>
                    <a:cubicBezTo>
                      <a:pt x="0" y="516255"/>
                      <a:pt x="17145" y="533400"/>
                      <a:pt x="38100" y="533400"/>
                    </a:cubicBez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86" name="Group 85">
            <a:extLst>
              <a:ext uri="{FF2B5EF4-FFF2-40B4-BE49-F238E27FC236}">
                <a16:creationId xmlns:a16="http://schemas.microsoft.com/office/drawing/2014/main" id="{CCF5E964-C448-4A43-89A7-8611DA3F5BBF}"/>
              </a:ext>
            </a:extLst>
          </p:cNvPr>
          <p:cNvGrpSpPr/>
          <p:nvPr/>
        </p:nvGrpSpPr>
        <p:grpSpPr>
          <a:xfrm>
            <a:off x="8517858" y="5122770"/>
            <a:ext cx="2573601" cy="914729"/>
            <a:chOff x="8388201" y="5174559"/>
            <a:chExt cx="2573966" cy="914859"/>
          </a:xfrm>
        </p:grpSpPr>
        <p:sp>
          <p:nvSpPr>
            <p:cNvPr id="19" name="Freeform: Shape 18">
              <a:extLst>
                <a:ext uri="{FF2B5EF4-FFF2-40B4-BE49-F238E27FC236}">
                  <a16:creationId xmlns:a16="http://schemas.microsoft.com/office/drawing/2014/main" id="{270A49C1-7A77-42A3-8F45-BC6E5CA69C5F}"/>
                </a:ext>
              </a:extLst>
            </p:cNvPr>
            <p:cNvSpPr/>
            <p:nvPr/>
          </p:nvSpPr>
          <p:spPr>
            <a:xfrm>
              <a:off x="9270613" y="5174559"/>
              <a:ext cx="16915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Operations baseline</a:t>
              </a:r>
              <a:endParaRPr lang="en-US" sz="1961" dirty="0">
                <a:solidFill>
                  <a:srgbClr val="000000">
                    <a:hueOff val="0"/>
                    <a:satOff val="0"/>
                    <a:lumOff val="0"/>
                    <a:alphaOff val="0"/>
                  </a:srgbClr>
                </a:solidFill>
                <a:latin typeface="Segoe UI"/>
              </a:endParaRPr>
            </a:p>
          </p:txBody>
        </p:sp>
        <p:grpSp>
          <p:nvGrpSpPr>
            <p:cNvPr id="49" name="Graphic 47" descr="Checklist">
              <a:extLst>
                <a:ext uri="{FF2B5EF4-FFF2-40B4-BE49-F238E27FC236}">
                  <a16:creationId xmlns:a16="http://schemas.microsoft.com/office/drawing/2014/main" id="{500D82D7-5226-4A55-A1D2-332ADDC2F426}"/>
                </a:ext>
              </a:extLst>
            </p:cNvPr>
            <p:cNvGrpSpPr/>
            <p:nvPr/>
          </p:nvGrpSpPr>
          <p:grpSpPr>
            <a:xfrm>
              <a:off x="8388201" y="5250988"/>
              <a:ext cx="590550" cy="762000"/>
              <a:chOff x="5800725" y="3048000"/>
              <a:chExt cx="590550" cy="762000"/>
            </a:xfrm>
            <a:solidFill>
              <a:srgbClr val="0078D4"/>
            </a:solidFill>
          </p:grpSpPr>
          <p:sp>
            <p:nvSpPr>
              <p:cNvPr id="50" name="Freeform: Shape 49">
                <a:extLst>
                  <a:ext uri="{FF2B5EF4-FFF2-40B4-BE49-F238E27FC236}">
                    <a16:creationId xmlns:a16="http://schemas.microsoft.com/office/drawing/2014/main" id="{552AA662-37C6-4C14-8AF4-D3022E7C11F6}"/>
                  </a:ext>
                </a:extLst>
              </p:cNvPr>
              <p:cNvSpPr/>
              <p:nvPr/>
            </p:nvSpPr>
            <p:spPr>
              <a:xfrm>
                <a:off x="5800725" y="3048000"/>
                <a:ext cx="590550" cy="762000"/>
              </a:xfrm>
              <a:custGeom>
                <a:avLst/>
                <a:gdLst>
                  <a:gd name="connsiteX0" fmla="*/ 57150 w 590550"/>
                  <a:gd name="connsiteY0" fmla="*/ 57150 h 762000"/>
                  <a:gd name="connsiteX1" fmla="*/ 533400 w 590550"/>
                  <a:gd name="connsiteY1" fmla="*/ 57150 h 762000"/>
                  <a:gd name="connsiteX2" fmla="*/ 533400 w 590550"/>
                  <a:gd name="connsiteY2" fmla="*/ 704850 h 762000"/>
                  <a:gd name="connsiteX3" fmla="*/ 57150 w 590550"/>
                  <a:gd name="connsiteY3" fmla="*/ 704850 h 762000"/>
                  <a:gd name="connsiteX4" fmla="*/ 57150 w 590550"/>
                  <a:gd name="connsiteY4" fmla="*/ 57150 h 762000"/>
                  <a:gd name="connsiteX5" fmla="*/ 0 w 590550"/>
                  <a:gd name="connsiteY5" fmla="*/ 762000 h 762000"/>
                  <a:gd name="connsiteX6" fmla="*/ 590550 w 590550"/>
                  <a:gd name="connsiteY6" fmla="*/ 762000 h 762000"/>
                  <a:gd name="connsiteX7" fmla="*/ 590550 w 590550"/>
                  <a:gd name="connsiteY7" fmla="*/ 0 h 762000"/>
                  <a:gd name="connsiteX8" fmla="*/ 0 w 590550"/>
                  <a:gd name="connsiteY8" fmla="*/ 0 h 762000"/>
                  <a:gd name="connsiteX9" fmla="*/ 0 w 590550"/>
                  <a:gd name="connsiteY9"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7150" y="57150"/>
                    </a:moveTo>
                    <a:lnTo>
                      <a:pt x="533400" y="57150"/>
                    </a:lnTo>
                    <a:lnTo>
                      <a:pt x="533400" y="704850"/>
                    </a:lnTo>
                    <a:lnTo>
                      <a:pt x="57150" y="704850"/>
                    </a:lnTo>
                    <a:lnTo>
                      <a:pt x="57150" y="57150"/>
                    </a:lnTo>
                    <a:close/>
                    <a:moveTo>
                      <a:pt x="0" y="762000"/>
                    </a:moveTo>
                    <a:lnTo>
                      <a:pt x="590550" y="762000"/>
                    </a:lnTo>
                    <a:lnTo>
                      <a:pt x="590550" y="0"/>
                    </a:lnTo>
                    <a:lnTo>
                      <a:pt x="0" y="0"/>
                    </a:lnTo>
                    <a:lnTo>
                      <a:pt x="0" y="762000"/>
                    </a:lnTo>
                    <a:close/>
                  </a:path>
                </a:pathLst>
              </a:custGeom>
              <a:solidFill>
                <a:schemeClr val="accent4"/>
              </a:solidFill>
              <a:ln w="9525" cap="flat">
                <a:noFill/>
                <a:prstDash val="solid"/>
                <a:miter/>
              </a:ln>
            </p:spPr>
            <p:txBody>
              <a:bodyPr rtlCol="0" anchor="ctr"/>
              <a:lstStyle/>
              <a:p>
                <a:pPr defTabSz="914367"/>
                <a:endParaRPr lang="en-US" sz="1961" dirty="0">
                  <a:solidFill>
                    <a:srgbClr val="0078D3"/>
                  </a:solidFill>
                  <a:latin typeface="Segoe UI"/>
                </a:endParaRPr>
              </a:p>
            </p:txBody>
          </p:sp>
          <p:sp>
            <p:nvSpPr>
              <p:cNvPr id="51" name="Freeform: Shape 50">
                <a:extLst>
                  <a:ext uri="{FF2B5EF4-FFF2-40B4-BE49-F238E27FC236}">
                    <a16:creationId xmlns:a16="http://schemas.microsoft.com/office/drawing/2014/main" id="{850CD74D-390A-48DE-8BC7-AEB7F48666E3}"/>
                  </a:ext>
                </a:extLst>
              </p:cNvPr>
              <p:cNvSpPr/>
              <p:nvPr/>
            </p:nvSpPr>
            <p:spPr>
              <a:xfrm>
                <a:off x="6115050" y="31908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dirty="0">
                  <a:solidFill>
                    <a:srgbClr val="0078D3"/>
                  </a:solidFill>
                  <a:latin typeface="Segoe UI"/>
                </a:endParaRPr>
              </a:p>
            </p:txBody>
          </p:sp>
          <p:sp>
            <p:nvSpPr>
              <p:cNvPr id="52" name="Freeform: Shape 51">
                <a:extLst>
                  <a:ext uri="{FF2B5EF4-FFF2-40B4-BE49-F238E27FC236}">
                    <a16:creationId xmlns:a16="http://schemas.microsoft.com/office/drawing/2014/main" id="{A30A1A25-2523-419D-9C7B-516B4CCD211B}"/>
                  </a:ext>
                </a:extLst>
              </p:cNvPr>
              <p:cNvSpPr/>
              <p:nvPr/>
            </p:nvSpPr>
            <p:spPr>
              <a:xfrm>
                <a:off x="6115050" y="33432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dirty="0">
                  <a:solidFill>
                    <a:srgbClr val="0078D3"/>
                  </a:solidFill>
                  <a:latin typeface="Segoe UI"/>
                </a:endParaRPr>
              </a:p>
            </p:txBody>
          </p:sp>
          <p:sp>
            <p:nvSpPr>
              <p:cNvPr id="53" name="Freeform: Shape 52">
                <a:extLst>
                  <a:ext uri="{FF2B5EF4-FFF2-40B4-BE49-F238E27FC236}">
                    <a16:creationId xmlns:a16="http://schemas.microsoft.com/office/drawing/2014/main" id="{B088B6D4-B64C-406D-98A0-0BCA069FCDC1}"/>
                  </a:ext>
                </a:extLst>
              </p:cNvPr>
              <p:cNvSpPr/>
              <p:nvPr/>
            </p:nvSpPr>
            <p:spPr>
              <a:xfrm>
                <a:off x="6115050" y="36480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dirty="0">
                  <a:solidFill>
                    <a:srgbClr val="0078D3"/>
                  </a:solidFill>
                  <a:latin typeface="Segoe UI"/>
                </a:endParaRPr>
              </a:p>
            </p:txBody>
          </p:sp>
          <p:sp>
            <p:nvSpPr>
              <p:cNvPr id="54" name="Freeform: Shape 53">
                <a:extLst>
                  <a:ext uri="{FF2B5EF4-FFF2-40B4-BE49-F238E27FC236}">
                    <a16:creationId xmlns:a16="http://schemas.microsoft.com/office/drawing/2014/main" id="{B426EBC1-F266-489F-8BFE-7BECF3BD247A}"/>
                  </a:ext>
                </a:extLst>
              </p:cNvPr>
              <p:cNvSpPr/>
              <p:nvPr/>
            </p:nvSpPr>
            <p:spPr>
              <a:xfrm>
                <a:off x="6115050" y="34956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dirty="0">
                  <a:solidFill>
                    <a:srgbClr val="0078D3"/>
                  </a:solidFill>
                  <a:latin typeface="Segoe UI"/>
                </a:endParaRPr>
              </a:p>
            </p:txBody>
          </p:sp>
          <p:sp>
            <p:nvSpPr>
              <p:cNvPr id="55" name="Freeform: Shape 54">
                <a:extLst>
                  <a:ext uri="{FF2B5EF4-FFF2-40B4-BE49-F238E27FC236}">
                    <a16:creationId xmlns:a16="http://schemas.microsoft.com/office/drawing/2014/main" id="{879D34A6-ADB7-440B-B6A6-44328B0EB85A}"/>
                  </a:ext>
                </a:extLst>
              </p:cNvPr>
              <p:cNvSpPr/>
              <p:nvPr/>
            </p:nvSpPr>
            <p:spPr>
              <a:xfrm>
                <a:off x="5915025" y="31432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56" name="Freeform: Shape 55">
                <a:extLst>
                  <a:ext uri="{FF2B5EF4-FFF2-40B4-BE49-F238E27FC236}">
                    <a16:creationId xmlns:a16="http://schemas.microsoft.com/office/drawing/2014/main" id="{D8AB3B8A-9022-47FB-BDBC-16E47C54AAF8}"/>
                  </a:ext>
                </a:extLst>
              </p:cNvPr>
              <p:cNvSpPr/>
              <p:nvPr/>
            </p:nvSpPr>
            <p:spPr>
              <a:xfrm>
                <a:off x="5915025" y="32956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57" name="Freeform: Shape 56">
                <a:extLst>
                  <a:ext uri="{FF2B5EF4-FFF2-40B4-BE49-F238E27FC236}">
                    <a16:creationId xmlns:a16="http://schemas.microsoft.com/office/drawing/2014/main" id="{F34EA752-07F7-46DC-BC31-1C711138282C}"/>
                  </a:ext>
                </a:extLst>
              </p:cNvPr>
              <p:cNvSpPr/>
              <p:nvPr/>
            </p:nvSpPr>
            <p:spPr>
              <a:xfrm>
                <a:off x="5915025" y="34480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58" name="Freeform: Shape 57">
                <a:extLst>
                  <a:ext uri="{FF2B5EF4-FFF2-40B4-BE49-F238E27FC236}">
                    <a16:creationId xmlns:a16="http://schemas.microsoft.com/office/drawing/2014/main" id="{EEC6DC7F-5D19-4AED-A343-81960031CAA1}"/>
                  </a:ext>
                </a:extLst>
              </p:cNvPr>
              <p:cNvSpPr/>
              <p:nvPr/>
            </p:nvSpPr>
            <p:spPr>
              <a:xfrm>
                <a:off x="5915025" y="3598545"/>
                <a:ext cx="140969" cy="116204"/>
              </a:xfrm>
              <a:custGeom>
                <a:avLst/>
                <a:gdLst>
                  <a:gd name="connsiteX0" fmla="*/ 140970 w 140969"/>
                  <a:gd name="connsiteY0" fmla="*/ 26670 h 116204"/>
                  <a:gd name="connsiteX1" fmla="*/ 114300 w 140969"/>
                  <a:gd name="connsiteY1" fmla="*/ 0 h 116204"/>
                  <a:gd name="connsiteX2" fmla="*/ 51435 w 140969"/>
                  <a:gd name="connsiteY2" fmla="*/ 62865 h 116204"/>
                  <a:gd name="connsiteX3" fmla="*/ 26670 w 140969"/>
                  <a:gd name="connsiteY3" fmla="*/ 38100 h 116204"/>
                  <a:gd name="connsiteX4" fmla="*/ 0 w 140969"/>
                  <a:gd name="connsiteY4" fmla="*/ 64770 h 116204"/>
                  <a:gd name="connsiteX5" fmla="*/ 51435 w 140969"/>
                  <a:gd name="connsiteY5" fmla="*/ 116205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4">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83" name="Group 82">
            <a:extLst>
              <a:ext uri="{FF2B5EF4-FFF2-40B4-BE49-F238E27FC236}">
                <a16:creationId xmlns:a16="http://schemas.microsoft.com/office/drawing/2014/main" id="{7F0F1AEB-0D1B-4E4D-A93E-0972D3A2FB24}"/>
              </a:ext>
            </a:extLst>
          </p:cNvPr>
          <p:cNvGrpSpPr/>
          <p:nvPr/>
        </p:nvGrpSpPr>
        <p:grpSpPr>
          <a:xfrm>
            <a:off x="4650379" y="5122770"/>
            <a:ext cx="2731069" cy="914729"/>
            <a:chOff x="4673564" y="5131268"/>
            <a:chExt cx="2731457" cy="914859"/>
          </a:xfrm>
        </p:grpSpPr>
        <p:sp>
          <p:nvSpPr>
            <p:cNvPr id="28" name="Freeform: Shape 27">
              <a:extLst>
                <a:ext uri="{FF2B5EF4-FFF2-40B4-BE49-F238E27FC236}">
                  <a16:creationId xmlns:a16="http://schemas.microsoft.com/office/drawing/2014/main" id="{7E73562D-747E-406E-B738-745EEA3BE7F0}"/>
                </a:ext>
              </a:extLst>
            </p:cNvPr>
            <p:cNvSpPr/>
            <p:nvPr/>
          </p:nvSpPr>
          <p:spPr>
            <a:xfrm>
              <a:off x="5570842" y="5131268"/>
              <a:ext cx="183417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Deployment options</a:t>
              </a:r>
              <a:endParaRPr lang="en-US" sz="1961" dirty="0">
                <a:solidFill>
                  <a:srgbClr val="000000">
                    <a:hueOff val="0"/>
                    <a:satOff val="0"/>
                    <a:lumOff val="0"/>
                    <a:alphaOff val="0"/>
                  </a:srgbClr>
                </a:solidFill>
                <a:latin typeface="Segoe UI"/>
              </a:endParaRPr>
            </a:p>
          </p:txBody>
        </p:sp>
        <p:grpSp>
          <p:nvGrpSpPr>
            <p:cNvPr id="61" name="Graphic 59" descr="Gears">
              <a:extLst>
                <a:ext uri="{FF2B5EF4-FFF2-40B4-BE49-F238E27FC236}">
                  <a16:creationId xmlns:a16="http://schemas.microsoft.com/office/drawing/2014/main" id="{6CAE210E-1106-44C9-BC35-43D80E146F4A}"/>
                </a:ext>
              </a:extLst>
            </p:cNvPr>
            <p:cNvGrpSpPr/>
            <p:nvPr/>
          </p:nvGrpSpPr>
          <p:grpSpPr>
            <a:xfrm>
              <a:off x="4673564" y="5212936"/>
              <a:ext cx="621030" cy="751522"/>
              <a:chOff x="5687896" y="3077456"/>
              <a:chExt cx="621030" cy="751522"/>
            </a:xfrm>
            <a:solidFill>
              <a:srgbClr val="50E6FF"/>
            </a:solidFill>
          </p:grpSpPr>
          <p:sp>
            <p:nvSpPr>
              <p:cNvPr id="62" name="Freeform: Shape 61">
                <a:extLst>
                  <a:ext uri="{FF2B5EF4-FFF2-40B4-BE49-F238E27FC236}">
                    <a16:creationId xmlns:a16="http://schemas.microsoft.com/office/drawing/2014/main" id="{D1358A91-AC12-47BD-B825-E5C07E367BD4}"/>
                  </a:ext>
                </a:extLst>
              </p:cNvPr>
              <p:cNvSpPr/>
              <p:nvPr/>
            </p:nvSpPr>
            <p:spPr>
              <a:xfrm>
                <a:off x="5903162" y="307745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63" name="Freeform: Shape 62">
                <a:extLst>
                  <a:ext uri="{FF2B5EF4-FFF2-40B4-BE49-F238E27FC236}">
                    <a16:creationId xmlns:a16="http://schemas.microsoft.com/office/drawing/2014/main" id="{517E21CB-EC10-483C-BE9E-33ECE600DEA0}"/>
                  </a:ext>
                </a:extLst>
              </p:cNvPr>
              <p:cNvSpPr/>
              <p:nvPr/>
            </p:nvSpPr>
            <p:spPr>
              <a:xfrm>
                <a:off x="5687896" y="342416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84" name="Group 83">
            <a:extLst>
              <a:ext uri="{FF2B5EF4-FFF2-40B4-BE49-F238E27FC236}">
                <a16:creationId xmlns:a16="http://schemas.microsoft.com/office/drawing/2014/main" id="{B0FE24C8-FC46-48C3-8BBE-DC4F96223FF5}"/>
              </a:ext>
            </a:extLst>
          </p:cNvPr>
          <p:cNvGrpSpPr/>
          <p:nvPr/>
        </p:nvGrpSpPr>
        <p:grpSpPr>
          <a:xfrm>
            <a:off x="8343656" y="1656876"/>
            <a:ext cx="3262345" cy="914729"/>
            <a:chOff x="4523092" y="3395186"/>
            <a:chExt cx="3262808" cy="914859"/>
          </a:xfrm>
        </p:grpSpPr>
        <p:sp>
          <p:nvSpPr>
            <p:cNvPr id="13" name="Freeform: Shape 12">
              <a:extLst>
                <a:ext uri="{FF2B5EF4-FFF2-40B4-BE49-F238E27FC236}">
                  <a16:creationId xmlns:a16="http://schemas.microsoft.com/office/drawing/2014/main" id="{50C5E317-B554-4675-97E9-4250150392D9}"/>
                </a:ext>
              </a:extLst>
            </p:cNvPr>
            <p:cNvSpPr/>
            <p:nvPr/>
          </p:nvSpPr>
          <p:spPr>
            <a:xfrm>
              <a:off x="5570842" y="3395186"/>
              <a:ext cx="2215058"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Resource Organization</a:t>
              </a:r>
              <a:endParaRPr lang="en-US" sz="1961" dirty="0">
                <a:solidFill>
                  <a:srgbClr val="000000">
                    <a:hueOff val="0"/>
                    <a:satOff val="0"/>
                    <a:lumOff val="0"/>
                    <a:alphaOff val="0"/>
                  </a:srgbClr>
                </a:solidFill>
                <a:latin typeface="Segoe UI"/>
              </a:endParaRPr>
            </a:p>
          </p:txBody>
        </p:sp>
        <p:grpSp>
          <p:nvGrpSpPr>
            <p:cNvPr id="66" name="Graphic 64" descr="Management">
              <a:extLst>
                <a:ext uri="{FF2B5EF4-FFF2-40B4-BE49-F238E27FC236}">
                  <a16:creationId xmlns:a16="http://schemas.microsoft.com/office/drawing/2014/main" id="{88B04A66-CFBB-4212-BB4F-BEF63BC3E819}"/>
                </a:ext>
              </a:extLst>
            </p:cNvPr>
            <p:cNvGrpSpPr/>
            <p:nvPr/>
          </p:nvGrpSpPr>
          <p:grpSpPr>
            <a:xfrm>
              <a:off x="4523092" y="3395415"/>
              <a:ext cx="914400" cy="914400"/>
              <a:chOff x="8245227" y="1627530"/>
              <a:chExt cx="914400" cy="914400"/>
            </a:xfrm>
          </p:grpSpPr>
          <p:sp>
            <p:nvSpPr>
              <p:cNvPr id="67" name="Freeform: Shape 66">
                <a:extLst>
                  <a:ext uri="{FF2B5EF4-FFF2-40B4-BE49-F238E27FC236}">
                    <a16:creationId xmlns:a16="http://schemas.microsoft.com/office/drawing/2014/main" id="{D29409F5-1AE1-422A-8623-E3FFF7859FD4}"/>
                  </a:ext>
                </a:extLst>
              </p:cNvPr>
              <p:cNvSpPr/>
              <p:nvPr/>
            </p:nvSpPr>
            <p:spPr>
              <a:xfrm>
                <a:off x="8426202" y="2037105"/>
                <a:ext cx="552450" cy="171450"/>
              </a:xfrm>
              <a:custGeom>
                <a:avLst/>
                <a:gdLst>
                  <a:gd name="connsiteX0" fmla="*/ 38100 w 552450"/>
                  <a:gd name="connsiteY0" fmla="*/ 104775 h 171450"/>
                  <a:gd name="connsiteX1" fmla="*/ 257175 w 552450"/>
                  <a:gd name="connsiteY1" fmla="*/ 104775 h 171450"/>
                  <a:gd name="connsiteX2" fmla="*/ 257175 w 552450"/>
                  <a:gd name="connsiteY2" fmla="*/ 171450 h 171450"/>
                  <a:gd name="connsiteX3" fmla="*/ 295275 w 552450"/>
                  <a:gd name="connsiteY3" fmla="*/ 171450 h 171450"/>
                  <a:gd name="connsiteX4" fmla="*/ 295275 w 552450"/>
                  <a:gd name="connsiteY4" fmla="*/ 104775 h 171450"/>
                  <a:gd name="connsiteX5" fmla="*/ 514350 w 552450"/>
                  <a:gd name="connsiteY5" fmla="*/ 104775 h 171450"/>
                  <a:gd name="connsiteX6" fmla="*/ 514350 w 552450"/>
                  <a:gd name="connsiteY6" fmla="*/ 171450 h 171450"/>
                  <a:gd name="connsiteX7" fmla="*/ 552450 w 552450"/>
                  <a:gd name="connsiteY7" fmla="*/ 171450 h 171450"/>
                  <a:gd name="connsiteX8" fmla="*/ 552450 w 552450"/>
                  <a:gd name="connsiteY8" fmla="*/ 66675 h 171450"/>
                  <a:gd name="connsiteX9" fmla="*/ 295275 w 552450"/>
                  <a:gd name="connsiteY9" fmla="*/ 66675 h 171450"/>
                  <a:gd name="connsiteX10" fmla="*/ 295275 w 552450"/>
                  <a:gd name="connsiteY10" fmla="*/ 0 h 171450"/>
                  <a:gd name="connsiteX11" fmla="*/ 257175 w 552450"/>
                  <a:gd name="connsiteY11" fmla="*/ 0 h 171450"/>
                  <a:gd name="connsiteX12" fmla="*/ 257175 w 552450"/>
                  <a:gd name="connsiteY12" fmla="*/ 66675 h 171450"/>
                  <a:gd name="connsiteX13" fmla="*/ 0 w 552450"/>
                  <a:gd name="connsiteY13" fmla="*/ 66675 h 171450"/>
                  <a:gd name="connsiteX14" fmla="*/ 0 w 552450"/>
                  <a:gd name="connsiteY14" fmla="*/ 171450 h 171450"/>
                  <a:gd name="connsiteX15" fmla="*/ 38100 w 552450"/>
                  <a:gd name="connsiteY15" fmla="*/ 171450 h 171450"/>
                  <a:gd name="connsiteX16" fmla="*/ 38100 w 552450"/>
                  <a:gd name="connsiteY16" fmla="*/ 1047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450" h="171450">
                    <a:moveTo>
                      <a:pt x="38100" y="104775"/>
                    </a:moveTo>
                    <a:lnTo>
                      <a:pt x="257175" y="104775"/>
                    </a:lnTo>
                    <a:lnTo>
                      <a:pt x="257175" y="171450"/>
                    </a:lnTo>
                    <a:lnTo>
                      <a:pt x="295275" y="171450"/>
                    </a:lnTo>
                    <a:lnTo>
                      <a:pt x="295275" y="104775"/>
                    </a:lnTo>
                    <a:lnTo>
                      <a:pt x="514350" y="104775"/>
                    </a:lnTo>
                    <a:lnTo>
                      <a:pt x="514350" y="171450"/>
                    </a:lnTo>
                    <a:lnTo>
                      <a:pt x="552450" y="171450"/>
                    </a:lnTo>
                    <a:lnTo>
                      <a:pt x="552450" y="66675"/>
                    </a:lnTo>
                    <a:lnTo>
                      <a:pt x="295275" y="66675"/>
                    </a:lnTo>
                    <a:lnTo>
                      <a:pt x="295275" y="0"/>
                    </a:lnTo>
                    <a:lnTo>
                      <a:pt x="257175" y="0"/>
                    </a:lnTo>
                    <a:lnTo>
                      <a:pt x="257175" y="66675"/>
                    </a:lnTo>
                    <a:lnTo>
                      <a:pt x="0" y="66675"/>
                    </a:lnTo>
                    <a:lnTo>
                      <a:pt x="0" y="171450"/>
                    </a:lnTo>
                    <a:lnTo>
                      <a:pt x="38100" y="171450"/>
                    </a:lnTo>
                    <a:lnTo>
                      <a:pt x="38100" y="10477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68" name="Freeform: Shape 67">
                <a:extLst>
                  <a:ext uri="{FF2B5EF4-FFF2-40B4-BE49-F238E27FC236}">
                    <a16:creationId xmlns:a16="http://schemas.microsoft.com/office/drawing/2014/main" id="{83C05C57-CB99-4B68-80D8-5BF182FECA18}"/>
                  </a:ext>
                </a:extLst>
              </p:cNvPr>
              <p:cNvSpPr/>
              <p:nvPr/>
            </p:nvSpPr>
            <p:spPr>
              <a:xfrm>
                <a:off x="886435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4" y="0"/>
                      <a:pt x="0" y="42644"/>
                      <a:pt x="0" y="95250"/>
                    </a:cubicBezTo>
                    <a:cubicBezTo>
                      <a:pt x="0" y="147856"/>
                      <a:pt x="42644" y="190500"/>
                      <a:pt x="95250" y="190500"/>
                    </a:cubicBezTo>
                    <a:cubicBezTo>
                      <a:pt x="147856" y="190500"/>
                      <a:pt x="190500" y="147856"/>
                      <a:pt x="190500" y="95250"/>
                    </a:cubicBezTo>
                    <a:cubicBezTo>
                      <a:pt x="190500" y="42644"/>
                      <a:pt x="147856" y="0"/>
                      <a:pt x="95250" y="0"/>
                    </a:cubicBezTo>
                    <a:close/>
                    <a:moveTo>
                      <a:pt x="95250" y="31613"/>
                    </a:moveTo>
                    <a:cubicBezTo>
                      <a:pt x="110305" y="31609"/>
                      <a:pt x="122514" y="43809"/>
                      <a:pt x="122520" y="58865"/>
                    </a:cubicBezTo>
                    <a:cubicBezTo>
                      <a:pt x="122525" y="73920"/>
                      <a:pt x="110324" y="86129"/>
                      <a:pt x="95269" y="86135"/>
                    </a:cubicBezTo>
                    <a:cubicBezTo>
                      <a:pt x="80214" y="86139"/>
                      <a:pt x="68004"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7"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69" name="Freeform: Shape 68">
                <a:extLst>
                  <a:ext uri="{FF2B5EF4-FFF2-40B4-BE49-F238E27FC236}">
                    <a16:creationId xmlns:a16="http://schemas.microsoft.com/office/drawing/2014/main" id="{61194EBC-E9F3-4174-B73D-83C26EA8B1EB}"/>
                  </a:ext>
                </a:extLst>
              </p:cNvPr>
              <p:cNvSpPr/>
              <p:nvPr/>
            </p:nvSpPr>
            <p:spPr>
              <a:xfrm>
                <a:off x="8607177"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70" name="Freeform: Shape 69">
                <a:extLst>
                  <a:ext uri="{FF2B5EF4-FFF2-40B4-BE49-F238E27FC236}">
                    <a16:creationId xmlns:a16="http://schemas.microsoft.com/office/drawing/2014/main" id="{21860760-65DB-4CC8-90E2-9970616032FB}"/>
                  </a:ext>
                </a:extLst>
              </p:cNvPr>
              <p:cNvSpPr/>
              <p:nvPr/>
            </p:nvSpPr>
            <p:spPr>
              <a:xfrm>
                <a:off x="835000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71" name="Freeform: Shape 70">
                <a:extLst>
                  <a:ext uri="{FF2B5EF4-FFF2-40B4-BE49-F238E27FC236}">
                    <a16:creationId xmlns:a16="http://schemas.microsoft.com/office/drawing/2014/main" id="{2A88BB1A-0219-4504-B193-4431BC50A8FD}"/>
                  </a:ext>
                </a:extLst>
              </p:cNvPr>
              <p:cNvSpPr/>
              <p:nvPr/>
            </p:nvSpPr>
            <p:spPr>
              <a:xfrm>
                <a:off x="8569077" y="1732305"/>
                <a:ext cx="266700" cy="266700"/>
              </a:xfrm>
              <a:custGeom>
                <a:avLst/>
                <a:gdLst>
                  <a:gd name="connsiteX0" fmla="*/ 133350 w 266700"/>
                  <a:gd name="connsiteY0" fmla="*/ 266700 h 266700"/>
                  <a:gd name="connsiteX1" fmla="*/ 266700 w 266700"/>
                  <a:gd name="connsiteY1" fmla="*/ 133350 h 266700"/>
                  <a:gd name="connsiteX2" fmla="*/ 133350 w 266700"/>
                  <a:gd name="connsiteY2" fmla="*/ 0 h 266700"/>
                  <a:gd name="connsiteX3" fmla="*/ 0 w 266700"/>
                  <a:gd name="connsiteY3" fmla="*/ 133350 h 266700"/>
                  <a:gd name="connsiteX4" fmla="*/ 133350 w 266700"/>
                  <a:gd name="connsiteY4" fmla="*/ 266700 h 266700"/>
                  <a:gd name="connsiteX5" fmla="*/ 133350 w 266700"/>
                  <a:gd name="connsiteY5" fmla="*/ 44253 h 266700"/>
                  <a:gd name="connsiteX6" fmla="*/ 171507 w 266700"/>
                  <a:gd name="connsiteY6" fmla="*/ 82410 h 266700"/>
                  <a:gd name="connsiteX7" fmla="*/ 133350 w 266700"/>
                  <a:gd name="connsiteY7" fmla="*/ 120567 h 266700"/>
                  <a:gd name="connsiteX8" fmla="*/ 95193 w 266700"/>
                  <a:gd name="connsiteY8" fmla="*/ 82410 h 266700"/>
                  <a:gd name="connsiteX9" fmla="*/ 133350 w 266700"/>
                  <a:gd name="connsiteY9" fmla="*/ 44253 h 266700"/>
                  <a:gd name="connsiteX10" fmla="*/ 57036 w 266700"/>
                  <a:gd name="connsiteY10" fmla="*/ 168897 h 266700"/>
                  <a:gd name="connsiteX11" fmla="*/ 64656 w 266700"/>
                  <a:gd name="connsiteY11" fmla="*/ 153657 h 266700"/>
                  <a:gd name="connsiteX12" fmla="*/ 101965 w 266700"/>
                  <a:gd name="connsiteY12" fmla="*/ 135855 h 266700"/>
                  <a:gd name="connsiteX13" fmla="*/ 133350 w 266700"/>
                  <a:gd name="connsiteY13" fmla="*/ 130750 h 266700"/>
                  <a:gd name="connsiteX14" fmla="*/ 164725 w 266700"/>
                  <a:gd name="connsiteY14" fmla="*/ 135836 h 266700"/>
                  <a:gd name="connsiteX15" fmla="*/ 202035 w 266700"/>
                  <a:gd name="connsiteY15" fmla="*/ 153638 h 266700"/>
                  <a:gd name="connsiteX16" fmla="*/ 209655 w 266700"/>
                  <a:gd name="connsiteY16" fmla="*/ 168878 h 266700"/>
                  <a:gd name="connsiteX17" fmla="*/ 209655 w 266700"/>
                  <a:gd name="connsiteY17" fmla="*/ 203225 h 266700"/>
                  <a:gd name="connsiteX18" fmla="*/ 57036 w 266700"/>
                  <a:gd name="connsiteY18" fmla="*/ 203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266700">
                    <a:moveTo>
                      <a:pt x="133350" y="266700"/>
                    </a:moveTo>
                    <a:cubicBezTo>
                      <a:pt x="206997" y="266700"/>
                      <a:pt x="266700" y="206997"/>
                      <a:pt x="266700" y="133350"/>
                    </a:cubicBezTo>
                    <a:cubicBezTo>
                      <a:pt x="266700" y="59703"/>
                      <a:pt x="206997" y="0"/>
                      <a:pt x="133350" y="0"/>
                    </a:cubicBezTo>
                    <a:cubicBezTo>
                      <a:pt x="59703" y="0"/>
                      <a:pt x="0" y="59703"/>
                      <a:pt x="0" y="133350"/>
                    </a:cubicBezTo>
                    <a:cubicBezTo>
                      <a:pt x="0" y="206997"/>
                      <a:pt x="59703" y="266700"/>
                      <a:pt x="133350" y="266700"/>
                    </a:cubicBezTo>
                    <a:close/>
                    <a:moveTo>
                      <a:pt x="133350" y="44253"/>
                    </a:moveTo>
                    <a:cubicBezTo>
                      <a:pt x="154424" y="44253"/>
                      <a:pt x="171507" y="61336"/>
                      <a:pt x="171507" y="82410"/>
                    </a:cubicBezTo>
                    <a:cubicBezTo>
                      <a:pt x="171507" y="103484"/>
                      <a:pt x="154424" y="120567"/>
                      <a:pt x="133350" y="120567"/>
                    </a:cubicBezTo>
                    <a:cubicBezTo>
                      <a:pt x="112276" y="120567"/>
                      <a:pt x="95193" y="103484"/>
                      <a:pt x="95193" y="82410"/>
                    </a:cubicBezTo>
                    <a:cubicBezTo>
                      <a:pt x="95199" y="61339"/>
                      <a:pt x="112279" y="44259"/>
                      <a:pt x="133350" y="44253"/>
                    </a:cubicBezTo>
                    <a:close/>
                    <a:moveTo>
                      <a:pt x="57036" y="168897"/>
                    </a:moveTo>
                    <a:cubicBezTo>
                      <a:pt x="57068" y="162909"/>
                      <a:pt x="59885" y="157277"/>
                      <a:pt x="64656" y="153657"/>
                    </a:cubicBezTo>
                    <a:cubicBezTo>
                      <a:pt x="75934" y="145552"/>
                      <a:pt x="88569" y="139523"/>
                      <a:pt x="101965" y="135855"/>
                    </a:cubicBezTo>
                    <a:cubicBezTo>
                      <a:pt x="112092" y="132511"/>
                      <a:pt x="122685" y="130788"/>
                      <a:pt x="133350" y="130750"/>
                    </a:cubicBezTo>
                    <a:cubicBezTo>
                      <a:pt x="143986" y="131064"/>
                      <a:pt x="154535" y="132774"/>
                      <a:pt x="164725" y="135836"/>
                    </a:cubicBezTo>
                    <a:cubicBezTo>
                      <a:pt x="178315" y="138970"/>
                      <a:pt x="191051" y="145047"/>
                      <a:pt x="202035" y="153638"/>
                    </a:cubicBezTo>
                    <a:cubicBezTo>
                      <a:pt x="206957" y="157130"/>
                      <a:pt x="209815" y="162845"/>
                      <a:pt x="209655" y="168878"/>
                    </a:cubicBezTo>
                    <a:lnTo>
                      <a:pt x="209655" y="203225"/>
                    </a:lnTo>
                    <a:lnTo>
                      <a:pt x="57036" y="20322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85" name="Group 84">
            <a:extLst>
              <a:ext uri="{FF2B5EF4-FFF2-40B4-BE49-F238E27FC236}">
                <a16:creationId xmlns:a16="http://schemas.microsoft.com/office/drawing/2014/main" id="{1698C571-0932-49A3-9C7A-DC85CE9B084F}"/>
              </a:ext>
            </a:extLst>
          </p:cNvPr>
          <p:cNvGrpSpPr/>
          <p:nvPr/>
        </p:nvGrpSpPr>
        <p:grpSpPr>
          <a:xfrm>
            <a:off x="6978377" y="3389707"/>
            <a:ext cx="3434746" cy="914729"/>
            <a:chOff x="8296069" y="3344842"/>
            <a:chExt cx="3435233" cy="914859"/>
          </a:xfrm>
        </p:grpSpPr>
        <p:sp>
          <p:nvSpPr>
            <p:cNvPr id="22" name="Freeform: Shape 21">
              <a:extLst>
                <a:ext uri="{FF2B5EF4-FFF2-40B4-BE49-F238E27FC236}">
                  <a16:creationId xmlns:a16="http://schemas.microsoft.com/office/drawing/2014/main" id="{A07B8442-89F7-4B44-BABE-A6FD6E13A817}"/>
                </a:ext>
              </a:extLst>
            </p:cNvPr>
            <p:cNvSpPr/>
            <p:nvPr/>
          </p:nvSpPr>
          <p:spPr>
            <a:xfrm>
              <a:off x="9270613" y="3344842"/>
              <a:ext cx="246068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US" sz="1961" dirty="0">
                  <a:solidFill>
                    <a:srgbClr val="000000">
                      <a:hueOff val="0"/>
                      <a:satOff val="0"/>
                      <a:lumOff val="0"/>
                      <a:alphaOff val="0"/>
                    </a:srgbClr>
                  </a:solidFill>
                  <a:latin typeface="Segoe UI"/>
                </a:rPr>
                <a:t>Business Continuity &amp; Disaster Recovery</a:t>
              </a:r>
            </a:p>
          </p:txBody>
        </p:sp>
        <p:grpSp>
          <p:nvGrpSpPr>
            <p:cNvPr id="74" name="Graphic 72" descr="Lightning">
              <a:extLst>
                <a:ext uri="{FF2B5EF4-FFF2-40B4-BE49-F238E27FC236}">
                  <a16:creationId xmlns:a16="http://schemas.microsoft.com/office/drawing/2014/main" id="{E54F5B4B-49F6-4BBE-807A-E85445499DAE}"/>
                </a:ext>
              </a:extLst>
            </p:cNvPr>
            <p:cNvGrpSpPr/>
            <p:nvPr/>
          </p:nvGrpSpPr>
          <p:grpSpPr>
            <a:xfrm>
              <a:off x="8296069" y="3487816"/>
              <a:ext cx="650779" cy="628910"/>
              <a:chOff x="8376450" y="3527728"/>
              <a:chExt cx="650779" cy="628910"/>
            </a:xfrm>
            <a:solidFill>
              <a:srgbClr val="50E6FF"/>
            </a:solidFill>
          </p:grpSpPr>
          <p:sp>
            <p:nvSpPr>
              <p:cNvPr id="75" name="Freeform: Shape 74">
                <a:extLst>
                  <a:ext uri="{FF2B5EF4-FFF2-40B4-BE49-F238E27FC236}">
                    <a16:creationId xmlns:a16="http://schemas.microsoft.com/office/drawing/2014/main" id="{707F90E0-6AFC-4745-B0C7-0B4BFAC98BE8}"/>
                  </a:ext>
                </a:extLst>
              </p:cNvPr>
              <p:cNvSpPr/>
              <p:nvPr/>
            </p:nvSpPr>
            <p:spPr>
              <a:xfrm>
                <a:off x="8376450" y="3527728"/>
                <a:ext cx="650779" cy="362210"/>
              </a:xfrm>
              <a:custGeom>
                <a:avLst/>
                <a:gdLst>
                  <a:gd name="connsiteX0" fmla="*/ 650779 w 650779"/>
                  <a:gd name="connsiteY0" fmla="*/ 271723 h 362210"/>
                  <a:gd name="connsiteX1" fmla="*/ 619347 w 650779"/>
                  <a:gd name="connsiteY1" fmla="*/ 203143 h 362210"/>
                  <a:gd name="connsiteX2" fmla="*/ 546004 w 650779"/>
                  <a:gd name="connsiteY2" fmla="*/ 183141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106902 w 650779"/>
                  <a:gd name="connsiteY11" fmla="*/ 362211 h 362210"/>
                  <a:gd name="connsiteX12" fmla="*/ 564102 w 650779"/>
                  <a:gd name="connsiteY12" fmla="*/ 362211 h 362210"/>
                  <a:gd name="connsiteX13" fmla="*/ 650779 w 650779"/>
                  <a:gd name="connsiteY13" fmla="*/ 271723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779" h="362210">
                    <a:moveTo>
                      <a:pt x="650779" y="271723"/>
                    </a:moveTo>
                    <a:cubicBezTo>
                      <a:pt x="650779" y="245053"/>
                      <a:pt x="639349" y="220288"/>
                      <a:pt x="619347" y="203143"/>
                    </a:cubicBezTo>
                    <a:cubicBezTo>
                      <a:pt x="599344" y="185998"/>
                      <a:pt x="572674" y="178378"/>
                      <a:pt x="546004" y="183141"/>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106902" y="362211"/>
                    </a:lnTo>
                    <a:lnTo>
                      <a:pt x="564102" y="362211"/>
                    </a:lnTo>
                    <a:cubicBezTo>
                      <a:pt x="613632" y="360306"/>
                      <a:pt x="650779" y="320301"/>
                      <a:pt x="650779" y="271723"/>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76" name="Freeform: Shape 75">
                <a:extLst>
                  <a:ext uri="{FF2B5EF4-FFF2-40B4-BE49-F238E27FC236}">
                    <a16:creationId xmlns:a16="http://schemas.microsoft.com/office/drawing/2014/main" id="{07184EA8-74D7-4332-A0AA-C6F52C23A874}"/>
                  </a:ext>
                </a:extLst>
              </p:cNvPr>
              <p:cNvSpPr/>
              <p:nvPr/>
            </p:nvSpPr>
            <p:spPr>
              <a:xfrm>
                <a:off x="8627179" y="3928039"/>
                <a:ext cx="152400" cy="228600"/>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77" name="Freeform: Shape 76">
                <a:extLst>
                  <a:ext uri="{FF2B5EF4-FFF2-40B4-BE49-F238E27FC236}">
                    <a16:creationId xmlns:a16="http://schemas.microsoft.com/office/drawing/2014/main" id="{D3EBF0AC-AD29-4C1C-B106-EABE394A9270}"/>
                  </a:ext>
                </a:extLst>
              </p:cNvPr>
              <p:cNvSpPr/>
              <p:nvPr/>
            </p:nvSpPr>
            <p:spPr>
              <a:xfrm>
                <a:off x="8808154" y="3928039"/>
                <a:ext cx="76200" cy="114300"/>
              </a:xfrm>
              <a:custGeom>
                <a:avLst/>
                <a:gdLst>
                  <a:gd name="connsiteX0" fmla="*/ 76200 w 76200"/>
                  <a:gd name="connsiteY0" fmla="*/ 38100 h 114300"/>
                  <a:gd name="connsiteX1" fmla="*/ 35243 w 76200"/>
                  <a:gd name="connsiteY1" fmla="*/ 38100 h 114300"/>
                  <a:gd name="connsiteX2" fmla="*/ 50483 w 76200"/>
                  <a:gd name="connsiteY2" fmla="*/ 0 h 114300"/>
                  <a:gd name="connsiteX3" fmla="*/ 15240 w 76200"/>
                  <a:gd name="connsiteY3" fmla="*/ 0 h 114300"/>
                  <a:gd name="connsiteX4" fmla="*/ 0 w 76200"/>
                  <a:gd name="connsiteY4" fmla="*/ 61913 h 114300"/>
                  <a:gd name="connsiteX5" fmla="*/ 30480 w 76200"/>
                  <a:gd name="connsiteY5" fmla="*/ 61913 h 114300"/>
                  <a:gd name="connsiteX6" fmla="*/ 11430 w 762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6200" y="38100"/>
                    </a:moveTo>
                    <a:lnTo>
                      <a:pt x="35243"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78" name="Freeform: Shape 77">
                <a:extLst>
                  <a:ext uri="{FF2B5EF4-FFF2-40B4-BE49-F238E27FC236}">
                    <a16:creationId xmlns:a16="http://schemas.microsoft.com/office/drawing/2014/main" id="{54E5326D-B7C9-4635-A323-391A43167779}"/>
                  </a:ext>
                </a:extLst>
              </p:cNvPr>
              <p:cNvSpPr/>
              <p:nvPr/>
            </p:nvSpPr>
            <p:spPr>
              <a:xfrm>
                <a:off x="8531929" y="3928039"/>
                <a:ext cx="76199" cy="114300"/>
              </a:xfrm>
              <a:custGeom>
                <a:avLst/>
                <a:gdLst>
                  <a:gd name="connsiteX0" fmla="*/ 76200 w 76199"/>
                  <a:gd name="connsiteY0" fmla="*/ 38100 h 114300"/>
                  <a:gd name="connsiteX1" fmla="*/ 35242 w 76199"/>
                  <a:gd name="connsiteY1" fmla="*/ 38100 h 114300"/>
                  <a:gd name="connsiteX2" fmla="*/ 50483 w 76199"/>
                  <a:gd name="connsiteY2" fmla="*/ 0 h 114300"/>
                  <a:gd name="connsiteX3" fmla="*/ 15240 w 76199"/>
                  <a:gd name="connsiteY3" fmla="*/ 0 h 114300"/>
                  <a:gd name="connsiteX4" fmla="*/ 0 w 76199"/>
                  <a:gd name="connsiteY4" fmla="*/ 61913 h 114300"/>
                  <a:gd name="connsiteX5" fmla="*/ 30480 w 76199"/>
                  <a:gd name="connsiteY5" fmla="*/ 61913 h 114300"/>
                  <a:gd name="connsiteX6" fmla="*/ 11430 w 76199"/>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9" h="114300">
                    <a:moveTo>
                      <a:pt x="76200" y="38100"/>
                    </a:moveTo>
                    <a:lnTo>
                      <a:pt x="35242"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3" name="Group 2">
            <a:extLst>
              <a:ext uri="{FF2B5EF4-FFF2-40B4-BE49-F238E27FC236}">
                <a16:creationId xmlns:a16="http://schemas.microsoft.com/office/drawing/2014/main" id="{6ADC2E05-F12A-4B13-85CC-D0BB27B752C4}"/>
              </a:ext>
            </a:extLst>
          </p:cNvPr>
          <p:cNvGrpSpPr/>
          <p:nvPr/>
        </p:nvGrpSpPr>
        <p:grpSpPr>
          <a:xfrm>
            <a:off x="605158" y="5108361"/>
            <a:ext cx="3231041" cy="914729"/>
            <a:chOff x="617292" y="5210297"/>
            <a:chExt cx="3295830" cy="933071"/>
          </a:xfrm>
        </p:grpSpPr>
        <p:sp>
          <p:nvSpPr>
            <p:cNvPr id="25" name="Freeform: Shape 24">
              <a:extLst>
                <a:ext uri="{FF2B5EF4-FFF2-40B4-BE49-F238E27FC236}">
                  <a16:creationId xmlns:a16="http://schemas.microsoft.com/office/drawing/2014/main" id="{F1764D3F-ECEF-4F38-AD6F-2A1D458C6682}"/>
                </a:ext>
              </a:extLst>
            </p:cNvPr>
            <p:cNvSpPr/>
            <p:nvPr/>
          </p:nvSpPr>
          <p:spPr>
            <a:xfrm>
              <a:off x="1713739" y="5210297"/>
              <a:ext cx="2199383"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Governance disciplines</a:t>
              </a:r>
              <a:endParaRPr lang="en-US" sz="1961" dirty="0">
                <a:solidFill>
                  <a:srgbClr val="000000">
                    <a:hueOff val="0"/>
                    <a:satOff val="0"/>
                    <a:lumOff val="0"/>
                    <a:alphaOff val="0"/>
                  </a:srgbClr>
                </a:solidFill>
                <a:latin typeface="Segoe UI"/>
              </a:endParaRPr>
            </a:p>
          </p:txBody>
        </p:sp>
        <p:grpSp>
          <p:nvGrpSpPr>
            <p:cNvPr id="89" name="Graphic 87" descr="Map compass">
              <a:extLst>
                <a:ext uri="{FF2B5EF4-FFF2-40B4-BE49-F238E27FC236}">
                  <a16:creationId xmlns:a16="http://schemas.microsoft.com/office/drawing/2014/main" id="{FBF23E67-3EE5-43C8-9534-066BBA3D7ED0}"/>
                </a:ext>
              </a:extLst>
            </p:cNvPr>
            <p:cNvGrpSpPr/>
            <p:nvPr/>
          </p:nvGrpSpPr>
          <p:grpSpPr>
            <a:xfrm>
              <a:off x="617292" y="5210531"/>
              <a:ext cx="932603" cy="932603"/>
              <a:chOff x="359586" y="3932986"/>
              <a:chExt cx="914400" cy="914400"/>
            </a:xfrm>
          </p:grpSpPr>
          <p:sp>
            <p:nvSpPr>
              <p:cNvPr id="90" name="Freeform: Shape 89">
                <a:extLst>
                  <a:ext uri="{FF2B5EF4-FFF2-40B4-BE49-F238E27FC236}">
                    <a16:creationId xmlns:a16="http://schemas.microsoft.com/office/drawing/2014/main" id="{8ECE76D2-C837-49A0-9ED2-856C45ED6F78}"/>
                  </a:ext>
                </a:extLst>
              </p:cNvPr>
              <p:cNvSpPr/>
              <p:nvPr/>
            </p:nvSpPr>
            <p:spPr>
              <a:xfrm>
                <a:off x="454836" y="4028236"/>
                <a:ext cx="722947" cy="722947"/>
              </a:xfrm>
              <a:custGeom>
                <a:avLst/>
                <a:gdLst>
                  <a:gd name="connsiteX0" fmla="*/ 361950 w 722947"/>
                  <a:gd name="connsiteY0" fmla="*/ 419100 h 722947"/>
                  <a:gd name="connsiteX1" fmla="*/ 304800 w 722947"/>
                  <a:gd name="connsiteY1" fmla="*/ 361950 h 722947"/>
                  <a:gd name="connsiteX2" fmla="*/ 361950 w 722947"/>
                  <a:gd name="connsiteY2" fmla="*/ 304800 h 722947"/>
                  <a:gd name="connsiteX3" fmla="*/ 419100 w 722947"/>
                  <a:gd name="connsiteY3" fmla="*/ 361950 h 722947"/>
                  <a:gd name="connsiteX4" fmla="*/ 361950 w 722947"/>
                  <a:gd name="connsiteY4" fmla="*/ 419100 h 722947"/>
                  <a:gd name="connsiteX5" fmla="*/ 685800 w 722947"/>
                  <a:gd name="connsiteY5" fmla="*/ 349568 h 722947"/>
                  <a:gd name="connsiteX6" fmla="*/ 626745 w 722947"/>
                  <a:gd name="connsiteY6" fmla="*/ 331470 h 722947"/>
                  <a:gd name="connsiteX7" fmla="*/ 481965 w 722947"/>
                  <a:gd name="connsiteY7" fmla="*/ 285750 h 722947"/>
                  <a:gd name="connsiteX8" fmla="*/ 528638 w 722947"/>
                  <a:gd name="connsiteY8" fmla="*/ 195263 h 722947"/>
                  <a:gd name="connsiteX9" fmla="*/ 439103 w 722947"/>
                  <a:gd name="connsiteY9" fmla="*/ 241935 h 722947"/>
                  <a:gd name="connsiteX10" fmla="*/ 392430 w 722947"/>
                  <a:gd name="connsiteY10" fmla="*/ 96203 h 722947"/>
                  <a:gd name="connsiteX11" fmla="*/ 373380 w 722947"/>
                  <a:gd name="connsiteY11" fmla="*/ 37147 h 722947"/>
                  <a:gd name="connsiteX12" fmla="*/ 361950 w 722947"/>
                  <a:gd name="connsiteY12" fmla="*/ 0 h 722947"/>
                  <a:gd name="connsiteX13" fmla="*/ 349568 w 722947"/>
                  <a:gd name="connsiteY13" fmla="*/ 38100 h 722947"/>
                  <a:gd name="connsiteX14" fmla="*/ 331470 w 722947"/>
                  <a:gd name="connsiteY14" fmla="*/ 97155 h 722947"/>
                  <a:gd name="connsiteX15" fmla="*/ 286703 w 722947"/>
                  <a:gd name="connsiteY15" fmla="*/ 241935 h 722947"/>
                  <a:gd name="connsiteX16" fmla="*/ 196215 w 722947"/>
                  <a:gd name="connsiteY16" fmla="*/ 195263 h 722947"/>
                  <a:gd name="connsiteX17" fmla="*/ 242888 w 722947"/>
                  <a:gd name="connsiteY17" fmla="*/ 284798 h 722947"/>
                  <a:gd name="connsiteX18" fmla="*/ 98107 w 722947"/>
                  <a:gd name="connsiteY18" fmla="*/ 330518 h 722947"/>
                  <a:gd name="connsiteX19" fmla="*/ 38100 w 722947"/>
                  <a:gd name="connsiteY19" fmla="*/ 348615 h 722947"/>
                  <a:gd name="connsiteX20" fmla="*/ 0 w 722947"/>
                  <a:gd name="connsiteY20" fmla="*/ 360998 h 722947"/>
                  <a:gd name="connsiteX21" fmla="*/ 38100 w 722947"/>
                  <a:gd name="connsiteY21" fmla="*/ 373380 h 722947"/>
                  <a:gd name="connsiteX22" fmla="*/ 96203 w 722947"/>
                  <a:gd name="connsiteY22" fmla="*/ 392430 h 722947"/>
                  <a:gd name="connsiteX23" fmla="*/ 241935 w 722947"/>
                  <a:gd name="connsiteY23" fmla="*/ 438150 h 722947"/>
                  <a:gd name="connsiteX24" fmla="*/ 195263 w 722947"/>
                  <a:gd name="connsiteY24" fmla="*/ 527685 h 722947"/>
                  <a:gd name="connsiteX25" fmla="*/ 284798 w 722947"/>
                  <a:gd name="connsiteY25" fmla="*/ 481013 h 722947"/>
                  <a:gd name="connsiteX26" fmla="*/ 330518 w 722947"/>
                  <a:gd name="connsiteY26" fmla="*/ 625793 h 722947"/>
                  <a:gd name="connsiteX27" fmla="*/ 348615 w 722947"/>
                  <a:gd name="connsiteY27" fmla="*/ 684848 h 722947"/>
                  <a:gd name="connsiteX28" fmla="*/ 360998 w 722947"/>
                  <a:gd name="connsiteY28" fmla="*/ 722948 h 722947"/>
                  <a:gd name="connsiteX29" fmla="*/ 373380 w 722947"/>
                  <a:gd name="connsiteY29" fmla="*/ 684848 h 722947"/>
                  <a:gd name="connsiteX30" fmla="*/ 392430 w 722947"/>
                  <a:gd name="connsiteY30" fmla="*/ 625793 h 722947"/>
                  <a:gd name="connsiteX31" fmla="*/ 439103 w 722947"/>
                  <a:gd name="connsiteY31" fmla="*/ 480060 h 722947"/>
                  <a:gd name="connsiteX32" fmla="*/ 528638 w 722947"/>
                  <a:gd name="connsiteY32" fmla="*/ 526733 h 722947"/>
                  <a:gd name="connsiteX33" fmla="*/ 481013 w 722947"/>
                  <a:gd name="connsiteY33" fmla="*/ 437198 h 722947"/>
                  <a:gd name="connsiteX34" fmla="*/ 625793 w 722947"/>
                  <a:gd name="connsiteY34" fmla="*/ 391478 h 722947"/>
                  <a:gd name="connsiteX35" fmla="*/ 684848 w 722947"/>
                  <a:gd name="connsiteY35" fmla="*/ 372428 h 722947"/>
                  <a:gd name="connsiteX36" fmla="*/ 722948 w 722947"/>
                  <a:gd name="connsiteY36" fmla="*/ 360045 h 722947"/>
                  <a:gd name="connsiteX37" fmla="*/ 685800 w 722947"/>
                  <a:gd name="connsiteY37" fmla="*/ 349568 h 7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2947" h="722947">
                    <a:moveTo>
                      <a:pt x="361950" y="419100"/>
                    </a:moveTo>
                    <a:cubicBezTo>
                      <a:pt x="330518" y="419100"/>
                      <a:pt x="304800" y="393383"/>
                      <a:pt x="304800" y="361950"/>
                    </a:cubicBezTo>
                    <a:cubicBezTo>
                      <a:pt x="304800" y="330518"/>
                      <a:pt x="330518" y="304800"/>
                      <a:pt x="361950" y="304800"/>
                    </a:cubicBezTo>
                    <a:cubicBezTo>
                      <a:pt x="393383" y="304800"/>
                      <a:pt x="419100" y="330518"/>
                      <a:pt x="419100" y="361950"/>
                    </a:cubicBezTo>
                    <a:cubicBezTo>
                      <a:pt x="419100" y="393383"/>
                      <a:pt x="393383" y="419100"/>
                      <a:pt x="361950" y="419100"/>
                    </a:cubicBezTo>
                    <a:close/>
                    <a:moveTo>
                      <a:pt x="685800" y="349568"/>
                    </a:moveTo>
                    <a:lnTo>
                      <a:pt x="626745" y="331470"/>
                    </a:lnTo>
                    <a:lnTo>
                      <a:pt x="481965" y="285750"/>
                    </a:lnTo>
                    <a:lnTo>
                      <a:pt x="528638" y="195263"/>
                    </a:lnTo>
                    <a:lnTo>
                      <a:pt x="439103" y="241935"/>
                    </a:lnTo>
                    <a:lnTo>
                      <a:pt x="392430" y="96203"/>
                    </a:lnTo>
                    <a:lnTo>
                      <a:pt x="373380" y="37147"/>
                    </a:lnTo>
                    <a:lnTo>
                      <a:pt x="361950" y="0"/>
                    </a:lnTo>
                    <a:lnTo>
                      <a:pt x="349568" y="38100"/>
                    </a:lnTo>
                    <a:lnTo>
                      <a:pt x="331470" y="97155"/>
                    </a:lnTo>
                    <a:lnTo>
                      <a:pt x="286703" y="241935"/>
                    </a:lnTo>
                    <a:lnTo>
                      <a:pt x="196215" y="195263"/>
                    </a:lnTo>
                    <a:lnTo>
                      <a:pt x="242888" y="284798"/>
                    </a:lnTo>
                    <a:lnTo>
                      <a:pt x="98107" y="330518"/>
                    </a:lnTo>
                    <a:lnTo>
                      <a:pt x="38100" y="348615"/>
                    </a:lnTo>
                    <a:lnTo>
                      <a:pt x="0" y="360998"/>
                    </a:lnTo>
                    <a:lnTo>
                      <a:pt x="38100" y="373380"/>
                    </a:lnTo>
                    <a:lnTo>
                      <a:pt x="96203" y="392430"/>
                    </a:lnTo>
                    <a:lnTo>
                      <a:pt x="241935" y="438150"/>
                    </a:lnTo>
                    <a:lnTo>
                      <a:pt x="195263" y="527685"/>
                    </a:lnTo>
                    <a:lnTo>
                      <a:pt x="284798" y="481013"/>
                    </a:lnTo>
                    <a:lnTo>
                      <a:pt x="330518" y="625793"/>
                    </a:lnTo>
                    <a:lnTo>
                      <a:pt x="348615" y="684848"/>
                    </a:lnTo>
                    <a:lnTo>
                      <a:pt x="360998" y="722948"/>
                    </a:lnTo>
                    <a:lnTo>
                      <a:pt x="373380" y="684848"/>
                    </a:lnTo>
                    <a:lnTo>
                      <a:pt x="392430" y="625793"/>
                    </a:lnTo>
                    <a:lnTo>
                      <a:pt x="439103" y="480060"/>
                    </a:lnTo>
                    <a:lnTo>
                      <a:pt x="528638" y="526733"/>
                    </a:lnTo>
                    <a:lnTo>
                      <a:pt x="481013" y="437198"/>
                    </a:lnTo>
                    <a:lnTo>
                      <a:pt x="625793" y="391478"/>
                    </a:lnTo>
                    <a:lnTo>
                      <a:pt x="684848" y="372428"/>
                    </a:lnTo>
                    <a:lnTo>
                      <a:pt x="722948" y="360045"/>
                    </a:lnTo>
                    <a:lnTo>
                      <a:pt x="685800" y="349568"/>
                    </a:lnTo>
                    <a:close/>
                  </a:path>
                </a:pathLst>
              </a:custGeom>
              <a:solidFill>
                <a:schemeClr val="accent4"/>
              </a:solidFill>
              <a:ln w="9525" cap="flat">
                <a:noFill/>
                <a:prstDash val="solid"/>
                <a:miter/>
              </a:ln>
            </p:spPr>
            <p:txBody>
              <a:bodyPr rtlCol="0" anchor="ctr"/>
              <a:lstStyle/>
              <a:p>
                <a:pPr defTabSz="914367"/>
                <a:endParaRPr lang="en-US" dirty="0">
                  <a:solidFill>
                    <a:srgbClr val="000000"/>
                  </a:solidFill>
                  <a:latin typeface="Segoe UI"/>
                </a:endParaRPr>
              </a:p>
            </p:txBody>
          </p:sp>
          <p:sp>
            <p:nvSpPr>
              <p:cNvPr id="91" name="Freeform: Shape 90">
                <a:extLst>
                  <a:ext uri="{FF2B5EF4-FFF2-40B4-BE49-F238E27FC236}">
                    <a16:creationId xmlns:a16="http://schemas.microsoft.com/office/drawing/2014/main" id="{451E72D7-D906-4216-86C7-0F9DAE21760F}"/>
                  </a:ext>
                </a:extLst>
              </p:cNvPr>
              <p:cNvSpPr/>
              <p:nvPr/>
            </p:nvSpPr>
            <p:spPr>
              <a:xfrm>
                <a:off x="870125" y="4442573"/>
                <a:ext cx="266700" cy="266700"/>
              </a:xfrm>
              <a:custGeom>
                <a:avLst/>
                <a:gdLst>
                  <a:gd name="connsiteX0" fmla="*/ 202883 w 266700"/>
                  <a:gd name="connsiteY0" fmla="*/ 20002 h 266700"/>
                  <a:gd name="connsiteX1" fmla="*/ 155258 w 266700"/>
                  <a:gd name="connsiteY1" fmla="*/ 112395 h 266700"/>
                  <a:gd name="connsiteX2" fmla="*/ 112395 w 266700"/>
                  <a:gd name="connsiteY2" fmla="*/ 156210 h 266700"/>
                  <a:gd name="connsiteX3" fmla="*/ 19050 w 266700"/>
                  <a:gd name="connsiteY3" fmla="*/ 203835 h 266700"/>
                  <a:gd name="connsiteX4" fmla="*/ 13335 w 266700"/>
                  <a:gd name="connsiteY4" fmla="*/ 223838 h 266700"/>
                  <a:gd name="connsiteX5" fmla="*/ 0 w 266700"/>
                  <a:gd name="connsiteY5" fmla="*/ 266700 h 266700"/>
                  <a:gd name="connsiteX6" fmla="*/ 167640 w 266700"/>
                  <a:gd name="connsiteY6" fmla="*/ 183833 h 266700"/>
                  <a:gd name="connsiteX7" fmla="*/ 184785 w 266700"/>
                  <a:gd name="connsiteY7" fmla="*/ 166688 h 266700"/>
                  <a:gd name="connsiteX8" fmla="*/ 266700 w 266700"/>
                  <a:gd name="connsiteY8" fmla="*/ 0 h 266700"/>
                  <a:gd name="connsiteX9" fmla="*/ 222885 w 266700"/>
                  <a:gd name="connsiteY9" fmla="*/ 14288 h 266700"/>
                  <a:gd name="connsiteX10" fmla="*/ 202883 w 266700"/>
                  <a:gd name="connsiteY10" fmla="*/ 2000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6700">
                    <a:moveTo>
                      <a:pt x="202883" y="20002"/>
                    </a:moveTo>
                    <a:cubicBezTo>
                      <a:pt x="193358" y="53340"/>
                      <a:pt x="177165" y="84773"/>
                      <a:pt x="155258" y="112395"/>
                    </a:cubicBezTo>
                    <a:cubicBezTo>
                      <a:pt x="142875" y="128588"/>
                      <a:pt x="127635" y="142875"/>
                      <a:pt x="112395" y="156210"/>
                    </a:cubicBezTo>
                    <a:cubicBezTo>
                      <a:pt x="84773" y="178117"/>
                      <a:pt x="53340" y="194310"/>
                      <a:pt x="19050" y="203835"/>
                    </a:cubicBezTo>
                    <a:lnTo>
                      <a:pt x="13335" y="223838"/>
                    </a:lnTo>
                    <a:lnTo>
                      <a:pt x="0" y="266700"/>
                    </a:lnTo>
                    <a:cubicBezTo>
                      <a:pt x="62865" y="256223"/>
                      <a:pt x="120968" y="227648"/>
                      <a:pt x="167640" y="183833"/>
                    </a:cubicBezTo>
                    <a:cubicBezTo>
                      <a:pt x="173355" y="178117"/>
                      <a:pt x="179070" y="172402"/>
                      <a:pt x="184785" y="166688"/>
                    </a:cubicBezTo>
                    <a:cubicBezTo>
                      <a:pt x="227648" y="120015"/>
                      <a:pt x="256223" y="61913"/>
                      <a:pt x="266700" y="0"/>
                    </a:cubicBezTo>
                    <a:lnTo>
                      <a:pt x="222885" y="14288"/>
                    </a:lnTo>
                    <a:lnTo>
                      <a:pt x="202883" y="20002"/>
                    </a:lnTo>
                    <a:close/>
                  </a:path>
                </a:pathLst>
              </a:custGeom>
              <a:solidFill>
                <a:schemeClr val="accent5"/>
              </a:solidFill>
              <a:ln w="9525" cap="flat">
                <a:noFill/>
                <a:prstDash val="solid"/>
                <a:miter/>
              </a:ln>
            </p:spPr>
            <p:txBody>
              <a:bodyPr rtlCol="0" anchor="ctr"/>
              <a:lstStyle/>
              <a:p>
                <a:pPr defTabSz="914367"/>
                <a:endParaRPr lang="en-US" dirty="0">
                  <a:solidFill>
                    <a:srgbClr val="000000"/>
                  </a:solidFill>
                  <a:latin typeface="Segoe UI"/>
                </a:endParaRPr>
              </a:p>
            </p:txBody>
          </p:sp>
          <p:sp>
            <p:nvSpPr>
              <p:cNvPr id="92" name="Freeform: Shape 91">
                <a:extLst>
                  <a:ext uri="{FF2B5EF4-FFF2-40B4-BE49-F238E27FC236}">
                    <a16:creationId xmlns:a16="http://schemas.microsoft.com/office/drawing/2014/main" id="{B6D42168-B963-4CD0-8A7F-E8402BC346E6}"/>
                  </a:ext>
                </a:extLst>
              </p:cNvPr>
              <p:cNvSpPr/>
              <p:nvPr/>
            </p:nvSpPr>
            <p:spPr>
              <a:xfrm>
                <a:off x="870125" y="4071098"/>
                <a:ext cx="265747" cy="265747"/>
              </a:xfrm>
              <a:custGeom>
                <a:avLst/>
                <a:gdLst>
                  <a:gd name="connsiteX0" fmla="*/ 20003 w 265747"/>
                  <a:gd name="connsiteY0" fmla="*/ 62865 h 265747"/>
                  <a:gd name="connsiteX1" fmla="*/ 111443 w 265747"/>
                  <a:gd name="connsiteY1" fmla="*/ 110490 h 265747"/>
                  <a:gd name="connsiteX2" fmla="*/ 155258 w 265747"/>
                  <a:gd name="connsiteY2" fmla="*/ 154305 h 265747"/>
                  <a:gd name="connsiteX3" fmla="*/ 202883 w 265747"/>
                  <a:gd name="connsiteY3" fmla="*/ 246698 h 265747"/>
                  <a:gd name="connsiteX4" fmla="*/ 222885 w 265747"/>
                  <a:gd name="connsiteY4" fmla="*/ 252413 h 265747"/>
                  <a:gd name="connsiteX5" fmla="*/ 265748 w 265747"/>
                  <a:gd name="connsiteY5" fmla="*/ 265748 h 265747"/>
                  <a:gd name="connsiteX6" fmla="*/ 183833 w 265747"/>
                  <a:gd name="connsiteY6" fmla="*/ 99060 h 265747"/>
                  <a:gd name="connsiteX7" fmla="*/ 166688 w 265747"/>
                  <a:gd name="connsiteY7" fmla="*/ 81915 h 265747"/>
                  <a:gd name="connsiteX8" fmla="*/ 0 w 265747"/>
                  <a:gd name="connsiteY8" fmla="*/ 0 h 265747"/>
                  <a:gd name="connsiteX9" fmla="*/ 13335 w 265747"/>
                  <a:gd name="connsiteY9" fmla="*/ 42863 h 265747"/>
                  <a:gd name="connsiteX10" fmla="*/ 20003 w 265747"/>
                  <a:gd name="connsiteY10" fmla="*/ 62865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0003" y="62865"/>
                    </a:moveTo>
                    <a:cubicBezTo>
                      <a:pt x="53340" y="72390"/>
                      <a:pt x="84773" y="88582"/>
                      <a:pt x="111443" y="110490"/>
                    </a:cubicBezTo>
                    <a:cubicBezTo>
                      <a:pt x="127635" y="122873"/>
                      <a:pt x="141923" y="138113"/>
                      <a:pt x="155258" y="154305"/>
                    </a:cubicBezTo>
                    <a:cubicBezTo>
                      <a:pt x="177165" y="181927"/>
                      <a:pt x="193358" y="212408"/>
                      <a:pt x="202883" y="246698"/>
                    </a:cubicBezTo>
                    <a:lnTo>
                      <a:pt x="222885" y="252413"/>
                    </a:lnTo>
                    <a:lnTo>
                      <a:pt x="265748" y="265748"/>
                    </a:lnTo>
                    <a:cubicBezTo>
                      <a:pt x="255270" y="203835"/>
                      <a:pt x="226695" y="145733"/>
                      <a:pt x="183833" y="99060"/>
                    </a:cubicBezTo>
                    <a:cubicBezTo>
                      <a:pt x="178118" y="93345"/>
                      <a:pt x="172402" y="87630"/>
                      <a:pt x="166688" y="81915"/>
                    </a:cubicBezTo>
                    <a:cubicBezTo>
                      <a:pt x="120015" y="39053"/>
                      <a:pt x="62865" y="10478"/>
                      <a:pt x="0" y="0"/>
                    </a:cubicBezTo>
                    <a:lnTo>
                      <a:pt x="13335" y="42863"/>
                    </a:lnTo>
                    <a:lnTo>
                      <a:pt x="20003" y="62865"/>
                    </a:lnTo>
                    <a:close/>
                  </a:path>
                </a:pathLst>
              </a:custGeom>
              <a:solidFill>
                <a:schemeClr val="accent5"/>
              </a:solidFill>
              <a:ln w="9525" cap="flat">
                <a:noFill/>
                <a:prstDash val="solid"/>
                <a:miter/>
              </a:ln>
            </p:spPr>
            <p:txBody>
              <a:bodyPr rtlCol="0" anchor="ctr"/>
              <a:lstStyle/>
              <a:p>
                <a:pPr defTabSz="914367"/>
                <a:endParaRPr lang="en-US" dirty="0">
                  <a:solidFill>
                    <a:srgbClr val="000000"/>
                  </a:solidFill>
                  <a:latin typeface="Segoe UI"/>
                </a:endParaRPr>
              </a:p>
            </p:txBody>
          </p:sp>
          <p:sp>
            <p:nvSpPr>
              <p:cNvPr id="93" name="Freeform: Shape 92">
                <a:extLst>
                  <a:ext uri="{FF2B5EF4-FFF2-40B4-BE49-F238E27FC236}">
                    <a16:creationId xmlns:a16="http://schemas.microsoft.com/office/drawing/2014/main" id="{489ACF6E-7861-47F9-B1CD-CD583EE7A6BC}"/>
                  </a:ext>
                </a:extLst>
              </p:cNvPr>
              <p:cNvSpPr/>
              <p:nvPr/>
            </p:nvSpPr>
            <p:spPr>
              <a:xfrm>
                <a:off x="496745" y="4071098"/>
                <a:ext cx="266700" cy="264794"/>
              </a:xfrm>
              <a:custGeom>
                <a:avLst/>
                <a:gdLst>
                  <a:gd name="connsiteX0" fmla="*/ 63818 w 266700"/>
                  <a:gd name="connsiteY0" fmla="*/ 244793 h 264794"/>
                  <a:gd name="connsiteX1" fmla="*/ 111443 w 266700"/>
                  <a:gd name="connsiteY1" fmla="*/ 152400 h 264794"/>
                  <a:gd name="connsiteX2" fmla="*/ 155258 w 266700"/>
                  <a:gd name="connsiteY2" fmla="*/ 108585 h 264794"/>
                  <a:gd name="connsiteX3" fmla="*/ 246698 w 266700"/>
                  <a:gd name="connsiteY3" fmla="*/ 61913 h 264794"/>
                  <a:gd name="connsiteX4" fmla="*/ 253365 w 266700"/>
                  <a:gd name="connsiteY4" fmla="*/ 42863 h 264794"/>
                  <a:gd name="connsiteX5" fmla="*/ 266700 w 266700"/>
                  <a:gd name="connsiteY5" fmla="*/ 0 h 264794"/>
                  <a:gd name="connsiteX6" fmla="*/ 100013 w 266700"/>
                  <a:gd name="connsiteY6" fmla="*/ 80963 h 264794"/>
                  <a:gd name="connsiteX7" fmla="*/ 82868 w 266700"/>
                  <a:gd name="connsiteY7" fmla="*/ 98107 h 264794"/>
                  <a:gd name="connsiteX8" fmla="*/ 0 w 266700"/>
                  <a:gd name="connsiteY8" fmla="*/ 264795 h 264794"/>
                  <a:gd name="connsiteX9" fmla="*/ 42863 w 266700"/>
                  <a:gd name="connsiteY9" fmla="*/ 251460 h 264794"/>
                  <a:gd name="connsiteX10" fmla="*/ 63818 w 266700"/>
                  <a:gd name="connsiteY10" fmla="*/ 244793 h 2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4794">
                    <a:moveTo>
                      <a:pt x="63818" y="244793"/>
                    </a:moveTo>
                    <a:cubicBezTo>
                      <a:pt x="73343" y="211455"/>
                      <a:pt x="89535" y="180023"/>
                      <a:pt x="111443" y="152400"/>
                    </a:cubicBezTo>
                    <a:cubicBezTo>
                      <a:pt x="123825" y="136208"/>
                      <a:pt x="139065" y="121920"/>
                      <a:pt x="155258" y="108585"/>
                    </a:cubicBezTo>
                    <a:cubicBezTo>
                      <a:pt x="182880" y="86678"/>
                      <a:pt x="213360" y="71438"/>
                      <a:pt x="246698" y="61913"/>
                    </a:cubicBezTo>
                    <a:lnTo>
                      <a:pt x="253365" y="42863"/>
                    </a:lnTo>
                    <a:lnTo>
                      <a:pt x="266700" y="0"/>
                    </a:lnTo>
                    <a:cubicBezTo>
                      <a:pt x="204788" y="10478"/>
                      <a:pt x="146685" y="38100"/>
                      <a:pt x="100013" y="80963"/>
                    </a:cubicBezTo>
                    <a:cubicBezTo>
                      <a:pt x="94298" y="86678"/>
                      <a:pt x="88583" y="92393"/>
                      <a:pt x="82868" y="98107"/>
                    </a:cubicBezTo>
                    <a:cubicBezTo>
                      <a:pt x="40005" y="144780"/>
                      <a:pt x="10478" y="202883"/>
                      <a:pt x="0" y="264795"/>
                    </a:cubicBezTo>
                    <a:lnTo>
                      <a:pt x="42863" y="251460"/>
                    </a:lnTo>
                    <a:lnTo>
                      <a:pt x="63818" y="244793"/>
                    </a:lnTo>
                    <a:close/>
                  </a:path>
                </a:pathLst>
              </a:custGeom>
              <a:solidFill>
                <a:schemeClr val="accent5"/>
              </a:solidFill>
              <a:ln w="9525" cap="flat">
                <a:noFill/>
                <a:prstDash val="solid"/>
                <a:miter/>
              </a:ln>
            </p:spPr>
            <p:txBody>
              <a:bodyPr rtlCol="0" anchor="ctr"/>
              <a:lstStyle/>
              <a:p>
                <a:pPr defTabSz="914367"/>
                <a:endParaRPr lang="en-US" dirty="0">
                  <a:solidFill>
                    <a:srgbClr val="000000"/>
                  </a:solidFill>
                  <a:latin typeface="Segoe UI"/>
                </a:endParaRPr>
              </a:p>
            </p:txBody>
          </p:sp>
          <p:sp>
            <p:nvSpPr>
              <p:cNvPr id="94" name="Freeform: Shape 93">
                <a:extLst>
                  <a:ext uri="{FF2B5EF4-FFF2-40B4-BE49-F238E27FC236}">
                    <a16:creationId xmlns:a16="http://schemas.microsoft.com/office/drawing/2014/main" id="{399081F5-40FA-41C3-ACFA-2A1FED3B7264}"/>
                  </a:ext>
                </a:extLst>
              </p:cNvPr>
              <p:cNvSpPr/>
              <p:nvPr/>
            </p:nvSpPr>
            <p:spPr>
              <a:xfrm>
                <a:off x="497698" y="4443525"/>
                <a:ext cx="265747" cy="265747"/>
              </a:xfrm>
              <a:custGeom>
                <a:avLst/>
                <a:gdLst>
                  <a:gd name="connsiteX0" fmla="*/ 245745 w 265747"/>
                  <a:gd name="connsiteY0" fmla="*/ 202883 h 265747"/>
                  <a:gd name="connsiteX1" fmla="*/ 153353 w 265747"/>
                  <a:gd name="connsiteY1" fmla="*/ 155258 h 265747"/>
                  <a:gd name="connsiteX2" fmla="*/ 110490 w 265747"/>
                  <a:gd name="connsiteY2" fmla="*/ 112395 h 265747"/>
                  <a:gd name="connsiteX3" fmla="*/ 62865 w 265747"/>
                  <a:gd name="connsiteY3" fmla="*/ 20003 h 265747"/>
                  <a:gd name="connsiteX4" fmla="*/ 42863 w 265747"/>
                  <a:gd name="connsiteY4" fmla="*/ 13335 h 265747"/>
                  <a:gd name="connsiteX5" fmla="*/ 0 w 265747"/>
                  <a:gd name="connsiteY5" fmla="*/ 0 h 265747"/>
                  <a:gd name="connsiteX6" fmla="*/ 81915 w 265747"/>
                  <a:gd name="connsiteY6" fmla="*/ 166688 h 265747"/>
                  <a:gd name="connsiteX7" fmla="*/ 99060 w 265747"/>
                  <a:gd name="connsiteY7" fmla="*/ 183833 h 265747"/>
                  <a:gd name="connsiteX8" fmla="*/ 265748 w 265747"/>
                  <a:gd name="connsiteY8" fmla="*/ 265748 h 265747"/>
                  <a:gd name="connsiteX9" fmla="*/ 251460 w 265747"/>
                  <a:gd name="connsiteY9" fmla="*/ 222885 h 265747"/>
                  <a:gd name="connsiteX10" fmla="*/ 245745 w 265747"/>
                  <a:gd name="connsiteY10" fmla="*/ 202883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45745" y="202883"/>
                    </a:moveTo>
                    <a:cubicBezTo>
                      <a:pt x="212408" y="193358"/>
                      <a:pt x="180975" y="177165"/>
                      <a:pt x="153353" y="155258"/>
                    </a:cubicBezTo>
                    <a:cubicBezTo>
                      <a:pt x="137160" y="142875"/>
                      <a:pt x="122873" y="127635"/>
                      <a:pt x="110490" y="112395"/>
                    </a:cubicBezTo>
                    <a:cubicBezTo>
                      <a:pt x="88582" y="84773"/>
                      <a:pt x="72390" y="53340"/>
                      <a:pt x="62865" y="20003"/>
                    </a:cubicBezTo>
                    <a:lnTo>
                      <a:pt x="42863" y="13335"/>
                    </a:lnTo>
                    <a:lnTo>
                      <a:pt x="0" y="0"/>
                    </a:lnTo>
                    <a:cubicBezTo>
                      <a:pt x="10478" y="62865"/>
                      <a:pt x="39053" y="120968"/>
                      <a:pt x="81915" y="166688"/>
                    </a:cubicBezTo>
                    <a:cubicBezTo>
                      <a:pt x="87630" y="172402"/>
                      <a:pt x="93345" y="178118"/>
                      <a:pt x="99060" y="183833"/>
                    </a:cubicBezTo>
                    <a:cubicBezTo>
                      <a:pt x="145733" y="226695"/>
                      <a:pt x="203835" y="255270"/>
                      <a:pt x="265748" y="265748"/>
                    </a:cubicBezTo>
                    <a:lnTo>
                      <a:pt x="251460" y="222885"/>
                    </a:lnTo>
                    <a:lnTo>
                      <a:pt x="245745" y="202883"/>
                    </a:lnTo>
                    <a:close/>
                  </a:path>
                </a:pathLst>
              </a:custGeom>
              <a:solidFill>
                <a:schemeClr val="accent5"/>
              </a:solidFill>
              <a:ln w="9525" cap="flat">
                <a:noFill/>
                <a:prstDash val="solid"/>
                <a:miter/>
              </a:ln>
            </p:spPr>
            <p:txBody>
              <a:bodyPr rtlCol="0" anchor="ctr"/>
              <a:lstStyle/>
              <a:p>
                <a:pPr defTabSz="914367"/>
                <a:endParaRPr lang="en-US" dirty="0">
                  <a:solidFill>
                    <a:srgbClr val="000000"/>
                  </a:solidFill>
                  <a:latin typeface="Segoe UI"/>
                </a:endParaRPr>
              </a:p>
            </p:txBody>
          </p:sp>
        </p:grpSp>
      </p:grpSp>
    </p:spTree>
    <p:custDataLst>
      <p:tags r:id="rId1"/>
    </p:custDataLst>
    <p:extLst>
      <p:ext uri="{BB962C8B-B14F-4D97-AF65-F5344CB8AC3E}">
        <p14:creationId xmlns:p14="http://schemas.microsoft.com/office/powerpoint/2010/main" val="28321825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IMING" val="|29.3"/>
</p:tagLst>
</file>

<file path=ppt/tags/tag11.xml><?xml version="1.0" encoding="utf-8"?>
<p:tagLst xmlns:a="http://schemas.openxmlformats.org/drawingml/2006/main" xmlns:r="http://schemas.openxmlformats.org/officeDocument/2006/relationships" xmlns:p="http://schemas.openxmlformats.org/presentationml/2006/main">
  <p:tag name="TIMING" val="|13.5|12.7|24.6|20.7|23.3|20.3|19.1|15.1"/>
</p:tagLst>
</file>

<file path=ppt/tags/tag12.xml><?xml version="1.0" encoding="utf-8"?>
<p:tagLst xmlns:a="http://schemas.openxmlformats.org/drawingml/2006/main" xmlns:r="http://schemas.openxmlformats.org/officeDocument/2006/relationships" xmlns:p="http://schemas.openxmlformats.org/presentationml/2006/main">
  <p:tag name="TIMING" val="|15.5"/>
</p:tagLst>
</file>

<file path=ppt/tags/tag13.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IMING" val="|1.2"/>
</p:tagLst>
</file>

<file path=ppt/tags/tag7.xml><?xml version="1.0" encoding="utf-8"?>
<p:tagLst xmlns:a="http://schemas.openxmlformats.org/drawingml/2006/main" xmlns:r="http://schemas.openxmlformats.org/officeDocument/2006/relationships" xmlns:p="http://schemas.openxmlformats.org/presentationml/2006/main">
  <p:tag name="TIMING" val="|2.4"/>
</p:tagLst>
</file>

<file path=ppt/tags/tag8.xml><?xml version="1.0" encoding="utf-8"?>
<p:tagLst xmlns:a="http://schemas.openxmlformats.org/drawingml/2006/main" xmlns:r="http://schemas.openxmlformats.org/officeDocument/2006/relationships" xmlns:p="http://schemas.openxmlformats.org/presentationml/2006/main">
  <p:tag name="TIMING" val="|35.6"/>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ad3ee108-5501-452e-a9d7-d1cad88f9598"/>
    <ds:schemaRef ds:uri="http://schemas.microsoft.com/office/2006/documentManagement/types"/>
    <ds:schemaRef ds:uri="http://purl.org/dc/elements/1.1/"/>
    <ds:schemaRef ds:uri="http://purl.org/dc/terms/"/>
    <ds:schemaRef ds:uri="0d923eac-bfb4-4245-8744-7b25224dfe7c"/>
    <ds:schemaRef ds:uri="http://purl.org/dc/dcmitype/"/>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1605</TotalTime>
  <Words>9785</Words>
  <Application>Microsoft Macintosh PowerPoint</Application>
  <PresentationFormat>Widescreen</PresentationFormat>
  <Paragraphs>615</Paragraphs>
  <Slides>38</Slides>
  <Notes>36</Notes>
  <HiddenSlides>0</HiddenSlides>
  <MMClips>0</MMClips>
  <ScaleCrop>false</ScaleCrop>
  <HeadingPairs>
    <vt:vector size="6" baseType="variant">
      <vt:variant>
        <vt:lpstr>Fonts Used</vt:lpstr>
      </vt:variant>
      <vt:variant>
        <vt:i4>15</vt:i4>
      </vt:variant>
      <vt:variant>
        <vt:lpstr>Theme</vt:lpstr>
      </vt:variant>
      <vt:variant>
        <vt:i4>10</vt:i4>
      </vt:variant>
      <vt:variant>
        <vt:lpstr>Slide Titles</vt:lpstr>
      </vt:variant>
      <vt:variant>
        <vt:i4>38</vt:i4>
      </vt:variant>
    </vt:vector>
  </HeadingPairs>
  <TitlesOfParts>
    <vt:vector size="63" baseType="lpstr">
      <vt:lpstr>-apple-system</vt:lpstr>
      <vt:lpstr>Arial</vt:lpstr>
      <vt:lpstr>Calibri</vt:lpstr>
      <vt:lpstr>Calibri Light</vt:lpstr>
      <vt:lpstr>Consolas</vt:lpstr>
      <vt:lpstr>Segoe</vt:lpstr>
      <vt:lpstr>Segoe Pro Display SemiLight</vt:lpstr>
      <vt:lpstr>Segoe Regular</vt:lpstr>
      <vt:lpstr>Segoe Semibold</vt:lpstr>
      <vt:lpstr>Segoe UI</vt:lpstr>
      <vt:lpstr>Segoe UI </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office theme</vt:lpstr>
      <vt:lpstr>Azure 1</vt:lpstr>
      <vt:lpstr>6-51096_Microsoft_Inspire_Black_Template</vt:lpstr>
      <vt:lpstr>Enterprise-scale landing zones Getting ready to deploy workloads on Azure</vt:lpstr>
      <vt:lpstr>Agenda</vt:lpstr>
      <vt:lpstr>Azure landing zones</vt:lpstr>
      <vt:lpstr>What are you going to build?</vt:lpstr>
      <vt:lpstr>All foundations are NOT created equal</vt:lpstr>
      <vt:lpstr>The value of creating cloud-ready environments</vt:lpstr>
      <vt:lpstr>Azure landing zones</vt:lpstr>
      <vt:lpstr>PowerPoint Presentation</vt:lpstr>
      <vt:lpstr>Azure Landing Zones | Design Areas</vt:lpstr>
      <vt:lpstr>PowerPoint Presentation</vt:lpstr>
      <vt:lpstr>How to get started? Platform Development Velocity</vt:lpstr>
      <vt:lpstr>What is Enterprise-scale?</vt:lpstr>
      <vt:lpstr>Key Challenges</vt:lpstr>
      <vt:lpstr>Metropolis</vt:lpstr>
      <vt:lpstr>Enterprise-scale?</vt:lpstr>
      <vt:lpstr>PowerPoint Presentation</vt:lpstr>
      <vt:lpstr>PowerPoint Presentation</vt:lpstr>
      <vt:lpstr>PowerPoint Presentation</vt:lpstr>
      <vt:lpstr>Enterprise-scale landing zone(s)  The principal purpose of the “Landing Zone” is therefore to ensure that when an application or workload lands on Azure, the required “plumbing” is already in place, providing greater agility and compliance with enterprise security and governance requirements.</vt:lpstr>
      <vt:lpstr>Enterprise-scale  Design Guidelines</vt:lpstr>
      <vt:lpstr>Enterprise-scale Design Guidelines</vt:lpstr>
      <vt:lpstr>Define Azure AD Tenants </vt:lpstr>
      <vt:lpstr>Identity &amp; Access Management</vt:lpstr>
      <vt:lpstr>Management Group &amp; Subscription Organization </vt:lpstr>
      <vt:lpstr>Network Topology &amp; Connectivity </vt:lpstr>
      <vt:lpstr>Management &amp; Monitoring </vt:lpstr>
      <vt:lpstr>Business Continuity &amp; Disaster Recovery </vt:lpstr>
      <vt:lpstr>Security, Governance &amp; Compliance </vt:lpstr>
      <vt:lpstr>Platform Automation &amp; DevOps </vt:lpstr>
      <vt:lpstr>Enterprise-scale  Reference Implementation</vt:lpstr>
      <vt:lpstr>The enterprise-scale architecture is modular by design and allow customers to start with foundational landing zones that support their application portfolios, regardless of whether the applications are being migrated or are newly developed and deployed to Azure.   The architecture can scale alongside the customer's business requirements regardless of scale point.</vt:lpstr>
      <vt:lpstr>PowerPoint Presentation</vt:lpstr>
      <vt:lpstr>PowerPoint Presentation</vt:lpstr>
      <vt:lpstr>PowerPoint Presentation</vt:lpstr>
      <vt:lpstr>Resources &amp; Next Steps</vt:lpstr>
      <vt:lpstr>Enterprise-Scale Resources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Arturo Quiroga</cp:lastModifiedBy>
  <cp:revision>5</cp:revision>
  <dcterms:created xsi:type="dcterms:W3CDTF">2020-06-13T10:39:22Z</dcterms:created>
  <dcterms:modified xsi:type="dcterms:W3CDTF">2021-11-23T12:48:12Z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